
<file path=[Content_Types].xml><?xml version="1.0" encoding="utf-8"?>
<Types xmlns="http://schemas.openxmlformats.org/package/2006/content-types">
  <Default Extension="bin" ContentType="image/unknown"/>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93" r:id="rId6"/>
    <p:sldId id="295" r:id="rId7"/>
    <p:sldId id="294" r:id="rId8"/>
    <p:sldId id="296" r:id="rId9"/>
    <p:sldId id="257" r:id="rId10"/>
    <p:sldId id="258" r:id="rId11"/>
    <p:sldId id="260" r:id="rId12"/>
    <p:sldId id="261" r:id="rId13"/>
    <p:sldId id="262" r:id="rId14"/>
    <p:sldId id="264" r:id="rId15"/>
    <p:sldId id="265" r:id="rId16"/>
    <p:sldId id="267" r:id="rId17"/>
    <p:sldId id="268" r:id="rId18"/>
    <p:sldId id="304" r:id="rId19"/>
    <p:sldId id="270" r:id="rId20"/>
    <p:sldId id="273" r:id="rId21"/>
    <p:sldId id="274" r:id="rId22"/>
    <p:sldId id="271" r:id="rId23"/>
    <p:sldId id="275" r:id="rId24"/>
    <p:sldId id="276" r:id="rId25"/>
    <p:sldId id="279" r:id="rId26"/>
    <p:sldId id="280" r:id="rId27"/>
    <p:sldId id="281" r:id="rId28"/>
    <p:sldId id="282" r:id="rId29"/>
    <p:sldId id="284" r:id="rId30"/>
    <p:sldId id="287" r:id="rId31"/>
    <p:sldId id="286" r:id="rId32"/>
    <p:sldId id="288" r:id="rId33"/>
    <p:sldId id="289" r:id="rId34"/>
    <p:sldId id="29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19F4EF-115C-457E-A6A1-03A86F0946ED}" v="39" dt="2022-10-27T07:04:55.2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9" autoAdjust="0"/>
    <p:restoredTop sz="94660"/>
  </p:normalViewPr>
  <p:slideViewPr>
    <p:cSldViewPr snapToGrid="0">
      <p:cViewPr varScale="1">
        <p:scale>
          <a:sx n="123" d="100"/>
          <a:sy n="123" d="100"/>
        </p:scale>
        <p:origin x="11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CA" sz="2400" b="0" dirty="0">
                <a:latin typeface="Barlow"/>
              </a:rPr>
              <a:t>Cumulative Lines of Code</a:t>
            </a:r>
            <a:r>
              <a:rPr lang="en-CA" sz="2400" b="0" baseline="0" dirty="0">
                <a:latin typeface="Barlow"/>
              </a:rPr>
              <a:t> Comparison</a:t>
            </a:r>
            <a:endParaRPr lang="en-CA" sz="2400" b="0" dirty="0">
              <a:latin typeface="Barlow"/>
            </a:endParaRPr>
          </a:p>
        </c:rich>
      </c:tx>
      <c:layout>
        <c:manualLayout>
          <c:xMode val="edge"/>
          <c:yMode val="edge"/>
          <c:x val="0.21755590223608948"/>
          <c:y val="1.751185497426308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scikit-learn</c:v>
                </c:pt>
              </c:strCache>
            </c:strRef>
          </c:tx>
          <c:spPr>
            <a:ln w="28575" cap="rnd">
              <a:solidFill>
                <a:schemeClr val="accent3"/>
              </a:solidFill>
              <a:round/>
            </a:ln>
            <a:effectLst/>
          </c:spPr>
          <c:marker>
            <c:symbol val="circle"/>
            <c:size val="5"/>
            <c:spPr>
              <a:solidFill>
                <a:schemeClr val="accent1"/>
              </a:solidFill>
              <a:ln w="9525">
                <a:solidFill>
                  <a:schemeClr val="accent1"/>
                </a:solidFill>
              </a:ln>
              <a:effectLst/>
            </c:spPr>
          </c:marker>
          <c:cat>
            <c:strRef>
              <c:f>Sheet1!$A$2:$A$5</c:f>
              <c:strCache>
                <c:ptCount val="4"/>
                <c:pt idx="0">
                  <c:v>Data Preparation</c:v>
                </c:pt>
                <c:pt idx="1">
                  <c:v>Model Training</c:v>
                </c:pt>
                <c:pt idx="2">
                  <c:v>Model Selection</c:v>
                </c:pt>
                <c:pt idx="3">
                  <c:v>Model Evaluation</c:v>
                </c:pt>
              </c:strCache>
            </c:strRef>
          </c:cat>
          <c:val>
            <c:numRef>
              <c:f>Sheet1!$B$2:$B$5</c:f>
              <c:numCache>
                <c:formatCode>General</c:formatCode>
                <c:ptCount val="4"/>
                <c:pt idx="0">
                  <c:v>89</c:v>
                </c:pt>
                <c:pt idx="1">
                  <c:v>138</c:v>
                </c:pt>
                <c:pt idx="2">
                  <c:v>162</c:v>
                </c:pt>
                <c:pt idx="3">
                  <c:v>170</c:v>
                </c:pt>
              </c:numCache>
            </c:numRef>
          </c:val>
          <c:smooth val="0"/>
          <c:extLst>
            <c:ext xmlns:c16="http://schemas.microsoft.com/office/drawing/2014/chart" uri="{C3380CC4-5D6E-409C-BE32-E72D297353CC}">
              <c16:uniqueId val="{00000000-4B1F-4494-8250-B7354E9C4242}"/>
            </c:ext>
          </c:extLst>
        </c:ser>
        <c:ser>
          <c:idx val="1"/>
          <c:order val="1"/>
          <c:tx>
            <c:strRef>
              <c:f>Sheet1!$C$1</c:f>
              <c:strCache>
                <c:ptCount val="1"/>
                <c:pt idx="0">
                  <c:v>PyCaret</c:v>
                </c:pt>
              </c:strCache>
            </c:strRef>
          </c:tx>
          <c:spPr>
            <a:ln w="28575" cap="rnd">
              <a:solidFill>
                <a:schemeClr val="accent5"/>
              </a:solidFill>
              <a:round/>
            </a:ln>
            <a:effectLst/>
          </c:spPr>
          <c:marker>
            <c:symbol val="circle"/>
            <c:size val="5"/>
            <c:spPr>
              <a:solidFill>
                <a:schemeClr val="accent2"/>
              </a:solidFill>
              <a:ln w="9525">
                <a:solidFill>
                  <a:schemeClr val="accent2"/>
                </a:solidFill>
              </a:ln>
              <a:effectLst/>
            </c:spPr>
          </c:marker>
          <c:cat>
            <c:strRef>
              <c:f>Sheet1!$A$2:$A$5</c:f>
              <c:strCache>
                <c:ptCount val="4"/>
                <c:pt idx="0">
                  <c:v>Data Preparation</c:v>
                </c:pt>
                <c:pt idx="1">
                  <c:v>Model Training</c:v>
                </c:pt>
                <c:pt idx="2">
                  <c:v>Model Selection</c:v>
                </c:pt>
                <c:pt idx="3">
                  <c:v>Model Evaluation</c:v>
                </c:pt>
              </c:strCache>
            </c:strRef>
          </c:cat>
          <c:val>
            <c:numRef>
              <c:f>Sheet1!$C$2:$C$5</c:f>
              <c:numCache>
                <c:formatCode>General</c:formatCode>
                <c:ptCount val="4"/>
                <c:pt idx="0">
                  <c:v>9</c:v>
                </c:pt>
                <c:pt idx="1">
                  <c:v>19</c:v>
                </c:pt>
                <c:pt idx="2">
                  <c:v>22</c:v>
                </c:pt>
                <c:pt idx="3">
                  <c:v>23</c:v>
                </c:pt>
              </c:numCache>
            </c:numRef>
          </c:val>
          <c:smooth val="0"/>
          <c:extLst>
            <c:ext xmlns:c16="http://schemas.microsoft.com/office/drawing/2014/chart" uri="{C3380CC4-5D6E-409C-BE32-E72D297353CC}">
              <c16:uniqueId val="{00000001-4B1F-4494-8250-B7354E9C4242}"/>
            </c:ext>
          </c:extLst>
        </c:ser>
        <c:dLbls>
          <c:showLegendKey val="0"/>
          <c:showVal val="0"/>
          <c:showCatName val="0"/>
          <c:showSerName val="0"/>
          <c:showPercent val="0"/>
          <c:showBubbleSize val="0"/>
        </c:dLbls>
        <c:marker val="1"/>
        <c:smooth val="0"/>
        <c:axId val="1114075584"/>
        <c:axId val="1128341824"/>
      </c:lineChart>
      <c:catAx>
        <c:axId val="1114075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Barlow"/>
                <a:ea typeface="+mn-ea"/>
                <a:cs typeface="+mn-cs"/>
              </a:defRPr>
            </a:pPr>
            <a:endParaRPr lang="en-US"/>
          </a:p>
        </c:txPr>
        <c:crossAx val="1128341824"/>
        <c:crosses val="autoZero"/>
        <c:auto val="1"/>
        <c:lblAlgn val="ctr"/>
        <c:lblOffset val="100"/>
        <c:noMultiLvlLbl val="0"/>
      </c:catAx>
      <c:valAx>
        <c:axId val="1128341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Barlow"/>
                <a:ea typeface="+mn-ea"/>
                <a:cs typeface="+mn-cs"/>
              </a:defRPr>
            </a:pPr>
            <a:endParaRPr lang="en-US"/>
          </a:p>
        </c:txPr>
        <c:crossAx val="1114075584"/>
        <c:crosses val="autoZero"/>
        <c:crossBetween val="between"/>
      </c:valAx>
      <c:spPr>
        <a:noFill/>
        <a:ln>
          <a:noFill/>
        </a:ln>
        <a:effectLst/>
      </c:spPr>
    </c:plotArea>
    <c:legend>
      <c:legendPos val="b"/>
      <c:layout>
        <c:manualLayout>
          <c:xMode val="edge"/>
          <c:yMode val="edge"/>
          <c:x val="0.83942381523210463"/>
          <c:y val="0.37970573180427136"/>
          <c:w val="0.13885993226725998"/>
          <c:h val="0.1500314742814824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B712-7DBE-04AC-47A0-0336A5EAC5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441DB5-CACD-9F62-9C12-5140D8D9F9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EAE4FD-7A28-BCD3-8393-1D88F5F019EA}"/>
              </a:ext>
            </a:extLst>
          </p:cNvPr>
          <p:cNvSpPr>
            <a:spLocks noGrp="1"/>
          </p:cNvSpPr>
          <p:nvPr>
            <p:ph type="dt" sz="half" idx="10"/>
          </p:nvPr>
        </p:nvSpPr>
        <p:spPr/>
        <p:txBody>
          <a:bodyPr/>
          <a:lstStyle/>
          <a:p>
            <a:fld id="{76C482D6-A662-49CB-AAB2-04C39CBADA1D}" type="datetimeFigureOut">
              <a:rPr lang="en-US" smtClean="0"/>
              <a:t>11/2/2022</a:t>
            </a:fld>
            <a:endParaRPr lang="en-US" dirty="0"/>
          </a:p>
        </p:txBody>
      </p:sp>
      <p:sp>
        <p:nvSpPr>
          <p:cNvPr id="5" name="Footer Placeholder 4">
            <a:extLst>
              <a:ext uri="{FF2B5EF4-FFF2-40B4-BE49-F238E27FC236}">
                <a16:creationId xmlns:a16="http://schemas.microsoft.com/office/drawing/2014/main" id="{66C24D7B-70D5-F8A9-A616-0C4BCF0322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06C777-0C63-4EB1-D127-CE8933A7F11D}"/>
              </a:ext>
            </a:extLst>
          </p:cNvPr>
          <p:cNvSpPr>
            <a:spLocks noGrp="1"/>
          </p:cNvSpPr>
          <p:nvPr>
            <p:ph type="sldNum" sz="quarter" idx="12"/>
          </p:nvPr>
        </p:nvSpPr>
        <p:spPr/>
        <p:txBody>
          <a:bodyPr/>
          <a:lstStyle/>
          <a:p>
            <a:fld id="{44882BA2-2196-4E6F-A075-6868A58A7249}" type="slidenum">
              <a:rPr lang="en-US" smtClean="0"/>
              <a:t>‹#›</a:t>
            </a:fld>
            <a:endParaRPr lang="en-US" dirty="0"/>
          </a:p>
        </p:txBody>
      </p:sp>
    </p:spTree>
    <p:extLst>
      <p:ext uri="{BB962C8B-B14F-4D97-AF65-F5344CB8AC3E}">
        <p14:creationId xmlns:p14="http://schemas.microsoft.com/office/powerpoint/2010/main" val="2186250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F438E-0190-6ECD-5648-256FA32768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713044-1F29-AAB2-9BA8-F67A83975E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36A847-91D1-41D5-0FB9-09F73BB667CF}"/>
              </a:ext>
            </a:extLst>
          </p:cNvPr>
          <p:cNvSpPr>
            <a:spLocks noGrp="1"/>
          </p:cNvSpPr>
          <p:nvPr>
            <p:ph type="dt" sz="half" idx="10"/>
          </p:nvPr>
        </p:nvSpPr>
        <p:spPr/>
        <p:txBody>
          <a:bodyPr/>
          <a:lstStyle/>
          <a:p>
            <a:fld id="{76C482D6-A662-49CB-AAB2-04C39CBADA1D}" type="datetimeFigureOut">
              <a:rPr lang="en-US" smtClean="0"/>
              <a:t>11/2/2022</a:t>
            </a:fld>
            <a:endParaRPr lang="en-US" dirty="0"/>
          </a:p>
        </p:txBody>
      </p:sp>
      <p:sp>
        <p:nvSpPr>
          <p:cNvPr id="5" name="Footer Placeholder 4">
            <a:extLst>
              <a:ext uri="{FF2B5EF4-FFF2-40B4-BE49-F238E27FC236}">
                <a16:creationId xmlns:a16="http://schemas.microsoft.com/office/drawing/2014/main" id="{298D70B1-E666-385C-2B5C-87E5E4ABE81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0964086-1DA2-2DB7-5FC9-AC640B114CDD}"/>
              </a:ext>
            </a:extLst>
          </p:cNvPr>
          <p:cNvSpPr>
            <a:spLocks noGrp="1"/>
          </p:cNvSpPr>
          <p:nvPr>
            <p:ph type="sldNum" sz="quarter" idx="12"/>
          </p:nvPr>
        </p:nvSpPr>
        <p:spPr/>
        <p:txBody>
          <a:bodyPr/>
          <a:lstStyle/>
          <a:p>
            <a:fld id="{44882BA2-2196-4E6F-A075-6868A58A7249}" type="slidenum">
              <a:rPr lang="en-US" smtClean="0"/>
              <a:t>‹#›</a:t>
            </a:fld>
            <a:endParaRPr lang="en-US" dirty="0"/>
          </a:p>
        </p:txBody>
      </p:sp>
    </p:spTree>
    <p:extLst>
      <p:ext uri="{BB962C8B-B14F-4D97-AF65-F5344CB8AC3E}">
        <p14:creationId xmlns:p14="http://schemas.microsoft.com/office/powerpoint/2010/main" val="3045908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356C2-E6A0-F9E0-B1FB-E6D02E9D7F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936011-4BD3-5202-F022-AB596D6F51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FD0542-E4C3-5AA6-2E3A-52CE008B95E0}"/>
              </a:ext>
            </a:extLst>
          </p:cNvPr>
          <p:cNvSpPr>
            <a:spLocks noGrp="1"/>
          </p:cNvSpPr>
          <p:nvPr>
            <p:ph type="dt" sz="half" idx="10"/>
          </p:nvPr>
        </p:nvSpPr>
        <p:spPr/>
        <p:txBody>
          <a:bodyPr/>
          <a:lstStyle/>
          <a:p>
            <a:fld id="{76C482D6-A662-49CB-AAB2-04C39CBADA1D}" type="datetimeFigureOut">
              <a:rPr lang="en-US" smtClean="0"/>
              <a:t>11/2/2022</a:t>
            </a:fld>
            <a:endParaRPr lang="en-US" dirty="0"/>
          </a:p>
        </p:txBody>
      </p:sp>
      <p:sp>
        <p:nvSpPr>
          <p:cNvPr id="5" name="Footer Placeholder 4">
            <a:extLst>
              <a:ext uri="{FF2B5EF4-FFF2-40B4-BE49-F238E27FC236}">
                <a16:creationId xmlns:a16="http://schemas.microsoft.com/office/drawing/2014/main" id="{1015EC2F-9028-92F5-00C6-52825DAD7C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4D4783-A055-5A79-535A-D18BA17E76DB}"/>
              </a:ext>
            </a:extLst>
          </p:cNvPr>
          <p:cNvSpPr>
            <a:spLocks noGrp="1"/>
          </p:cNvSpPr>
          <p:nvPr>
            <p:ph type="sldNum" sz="quarter" idx="12"/>
          </p:nvPr>
        </p:nvSpPr>
        <p:spPr/>
        <p:txBody>
          <a:bodyPr/>
          <a:lstStyle/>
          <a:p>
            <a:fld id="{44882BA2-2196-4E6F-A075-6868A58A7249}" type="slidenum">
              <a:rPr lang="en-US" smtClean="0"/>
              <a:t>‹#›</a:t>
            </a:fld>
            <a:endParaRPr lang="en-US" dirty="0"/>
          </a:p>
        </p:txBody>
      </p:sp>
    </p:spTree>
    <p:extLst>
      <p:ext uri="{BB962C8B-B14F-4D97-AF65-F5344CB8AC3E}">
        <p14:creationId xmlns:p14="http://schemas.microsoft.com/office/powerpoint/2010/main" val="1749258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BDA7B-A8C6-3D05-DC69-6D37153375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0C60AA-E733-2BFE-F7EE-5FAE9BAC8A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A327-068E-67C9-7967-FAB9A31B80E4}"/>
              </a:ext>
            </a:extLst>
          </p:cNvPr>
          <p:cNvSpPr>
            <a:spLocks noGrp="1"/>
          </p:cNvSpPr>
          <p:nvPr>
            <p:ph type="dt" sz="half" idx="10"/>
          </p:nvPr>
        </p:nvSpPr>
        <p:spPr/>
        <p:txBody>
          <a:bodyPr/>
          <a:lstStyle/>
          <a:p>
            <a:fld id="{76C482D6-A662-49CB-AAB2-04C39CBADA1D}" type="datetimeFigureOut">
              <a:rPr lang="en-US" smtClean="0"/>
              <a:t>11/2/2022</a:t>
            </a:fld>
            <a:endParaRPr lang="en-US" dirty="0"/>
          </a:p>
        </p:txBody>
      </p:sp>
      <p:sp>
        <p:nvSpPr>
          <p:cNvPr id="5" name="Footer Placeholder 4">
            <a:extLst>
              <a:ext uri="{FF2B5EF4-FFF2-40B4-BE49-F238E27FC236}">
                <a16:creationId xmlns:a16="http://schemas.microsoft.com/office/drawing/2014/main" id="{9D52893C-08A8-11FA-48F9-033D2E5D9DD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17B56D-9E22-37AB-91B7-37AED85A5BFC}"/>
              </a:ext>
            </a:extLst>
          </p:cNvPr>
          <p:cNvSpPr>
            <a:spLocks noGrp="1"/>
          </p:cNvSpPr>
          <p:nvPr>
            <p:ph type="sldNum" sz="quarter" idx="12"/>
          </p:nvPr>
        </p:nvSpPr>
        <p:spPr/>
        <p:txBody>
          <a:bodyPr/>
          <a:lstStyle/>
          <a:p>
            <a:fld id="{44882BA2-2196-4E6F-A075-6868A58A7249}" type="slidenum">
              <a:rPr lang="en-US" smtClean="0"/>
              <a:t>‹#›</a:t>
            </a:fld>
            <a:endParaRPr lang="en-US" dirty="0"/>
          </a:p>
        </p:txBody>
      </p:sp>
    </p:spTree>
    <p:extLst>
      <p:ext uri="{BB962C8B-B14F-4D97-AF65-F5344CB8AC3E}">
        <p14:creationId xmlns:p14="http://schemas.microsoft.com/office/powerpoint/2010/main" val="266271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6C23-1F43-E005-E6E4-61865C1B23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AA1705-5FCD-BD57-DB6F-62BCF8C0EA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421FD1-5D5B-123D-F62B-8C1A3C4D7865}"/>
              </a:ext>
            </a:extLst>
          </p:cNvPr>
          <p:cNvSpPr>
            <a:spLocks noGrp="1"/>
          </p:cNvSpPr>
          <p:nvPr>
            <p:ph type="dt" sz="half" idx="10"/>
          </p:nvPr>
        </p:nvSpPr>
        <p:spPr/>
        <p:txBody>
          <a:bodyPr/>
          <a:lstStyle/>
          <a:p>
            <a:fld id="{76C482D6-A662-49CB-AAB2-04C39CBADA1D}" type="datetimeFigureOut">
              <a:rPr lang="en-US" smtClean="0"/>
              <a:t>11/2/2022</a:t>
            </a:fld>
            <a:endParaRPr lang="en-US" dirty="0"/>
          </a:p>
        </p:txBody>
      </p:sp>
      <p:sp>
        <p:nvSpPr>
          <p:cNvPr id="5" name="Footer Placeholder 4">
            <a:extLst>
              <a:ext uri="{FF2B5EF4-FFF2-40B4-BE49-F238E27FC236}">
                <a16:creationId xmlns:a16="http://schemas.microsoft.com/office/drawing/2014/main" id="{A9FBAEFB-1514-45AF-0CCA-0DB5A0116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EE867D6-FD79-80F4-7D94-DEC3C3F65DAF}"/>
              </a:ext>
            </a:extLst>
          </p:cNvPr>
          <p:cNvSpPr>
            <a:spLocks noGrp="1"/>
          </p:cNvSpPr>
          <p:nvPr>
            <p:ph type="sldNum" sz="quarter" idx="12"/>
          </p:nvPr>
        </p:nvSpPr>
        <p:spPr/>
        <p:txBody>
          <a:bodyPr/>
          <a:lstStyle/>
          <a:p>
            <a:fld id="{44882BA2-2196-4E6F-A075-6868A58A7249}" type="slidenum">
              <a:rPr lang="en-US" smtClean="0"/>
              <a:t>‹#›</a:t>
            </a:fld>
            <a:endParaRPr lang="en-US" dirty="0"/>
          </a:p>
        </p:txBody>
      </p:sp>
    </p:spTree>
    <p:extLst>
      <p:ext uri="{BB962C8B-B14F-4D97-AF65-F5344CB8AC3E}">
        <p14:creationId xmlns:p14="http://schemas.microsoft.com/office/powerpoint/2010/main" val="2785659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427C2-8E79-0A82-8FDA-C1BB935450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85E153-8691-16CA-FD67-072200A851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C977E2-03F5-7A30-E30B-989FAD3642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A00111-0252-0CF1-050C-1C45EEB5C99D}"/>
              </a:ext>
            </a:extLst>
          </p:cNvPr>
          <p:cNvSpPr>
            <a:spLocks noGrp="1"/>
          </p:cNvSpPr>
          <p:nvPr>
            <p:ph type="dt" sz="half" idx="10"/>
          </p:nvPr>
        </p:nvSpPr>
        <p:spPr/>
        <p:txBody>
          <a:bodyPr/>
          <a:lstStyle/>
          <a:p>
            <a:fld id="{76C482D6-A662-49CB-AAB2-04C39CBADA1D}" type="datetimeFigureOut">
              <a:rPr lang="en-US" smtClean="0"/>
              <a:t>11/2/2022</a:t>
            </a:fld>
            <a:endParaRPr lang="en-US" dirty="0"/>
          </a:p>
        </p:txBody>
      </p:sp>
      <p:sp>
        <p:nvSpPr>
          <p:cNvPr id="6" name="Footer Placeholder 5">
            <a:extLst>
              <a:ext uri="{FF2B5EF4-FFF2-40B4-BE49-F238E27FC236}">
                <a16:creationId xmlns:a16="http://schemas.microsoft.com/office/drawing/2014/main" id="{70788406-441F-8D0C-AFCA-5A71FFC7436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87701D5-2AED-2DC1-D92E-CCDB09CBBB2E}"/>
              </a:ext>
            </a:extLst>
          </p:cNvPr>
          <p:cNvSpPr>
            <a:spLocks noGrp="1"/>
          </p:cNvSpPr>
          <p:nvPr>
            <p:ph type="sldNum" sz="quarter" idx="12"/>
          </p:nvPr>
        </p:nvSpPr>
        <p:spPr/>
        <p:txBody>
          <a:bodyPr/>
          <a:lstStyle/>
          <a:p>
            <a:fld id="{44882BA2-2196-4E6F-A075-6868A58A7249}" type="slidenum">
              <a:rPr lang="en-US" smtClean="0"/>
              <a:t>‹#›</a:t>
            </a:fld>
            <a:endParaRPr lang="en-US" dirty="0"/>
          </a:p>
        </p:txBody>
      </p:sp>
    </p:spTree>
    <p:extLst>
      <p:ext uri="{BB962C8B-B14F-4D97-AF65-F5344CB8AC3E}">
        <p14:creationId xmlns:p14="http://schemas.microsoft.com/office/powerpoint/2010/main" val="2832385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C9FB-9E64-41A5-DDFB-7166608D94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75F549-CBE7-3E8F-42E5-0D46512398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8A46DF-AE87-F4ED-AE0D-CDF8448C52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1DB447-5168-996E-EA6D-76A0BC7FFF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F6AB53-19E4-DA2C-727A-79A35A239F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DC75B7-445D-1E41-CC10-C0AC18B7970A}"/>
              </a:ext>
            </a:extLst>
          </p:cNvPr>
          <p:cNvSpPr>
            <a:spLocks noGrp="1"/>
          </p:cNvSpPr>
          <p:nvPr>
            <p:ph type="dt" sz="half" idx="10"/>
          </p:nvPr>
        </p:nvSpPr>
        <p:spPr/>
        <p:txBody>
          <a:bodyPr/>
          <a:lstStyle/>
          <a:p>
            <a:fld id="{76C482D6-A662-49CB-AAB2-04C39CBADA1D}" type="datetimeFigureOut">
              <a:rPr lang="en-US" smtClean="0"/>
              <a:t>11/2/2022</a:t>
            </a:fld>
            <a:endParaRPr lang="en-US" dirty="0"/>
          </a:p>
        </p:txBody>
      </p:sp>
      <p:sp>
        <p:nvSpPr>
          <p:cNvPr id="8" name="Footer Placeholder 7">
            <a:extLst>
              <a:ext uri="{FF2B5EF4-FFF2-40B4-BE49-F238E27FC236}">
                <a16:creationId xmlns:a16="http://schemas.microsoft.com/office/drawing/2014/main" id="{3CE5BC5A-0E1A-870E-0752-8B8EA57851F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8F75A0F-7DDB-E8F0-46F4-F9CD538E0C1F}"/>
              </a:ext>
            </a:extLst>
          </p:cNvPr>
          <p:cNvSpPr>
            <a:spLocks noGrp="1"/>
          </p:cNvSpPr>
          <p:nvPr>
            <p:ph type="sldNum" sz="quarter" idx="12"/>
          </p:nvPr>
        </p:nvSpPr>
        <p:spPr/>
        <p:txBody>
          <a:bodyPr/>
          <a:lstStyle/>
          <a:p>
            <a:fld id="{44882BA2-2196-4E6F-A075-6868A58A7249}" type="slidenum">
              <a:rPr lang="en-US" smtClean="0"/>
              <a:t>‹#›</a:t>
            </a:fld>
            <a:endParaRPr lang="en-US" dirty="0"/>
          </a:p>
        </p:txBody>
      </p:sp>
    </p:spTree>
    <p:extLst>
      <p:ext uri="{BB962C8B-B14F-4D97-AF65-F5344CB8AC3E}">
        <p14:creationId xmlns:p14="http://schemas.microsoft.com/office/powerpoint/2010/main" val="1674372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6596-4CF3-0278-6AB4-587751F8C9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6A0E0-894E-FB80-3AC0-F669D3DA1FB2}"/>
              </a:ext>
            </a:extLst>
          </p:cNvPr>
          <p:cNvSpPr>
            <a:spLocks noGrp="1"/>
          </p:cNvSpPr>
          <p:nvPr>
            <p:ph type="dt" sz="half" idx="10"/>
          </p:nvPr>
        </p:nvSpPr>
        <p:spPr/>
        <p:txBody>
          <a:bodyPr/>
          <a:lstStyle/>
          <a:p>
            <a:fld id="{76C482D6-A662-49CB-AAB2-04C39CBADA1D}" type="datetimeFigureOut">
              <a:rPr lang="en-US" smtClean="0"/>
              <a:t>11/2/2022</a:t>
            </a:fld>
            <a:endParaRPr lang="en-US" dirty="0"/>
          </a:p>
        </p:txBody>
      </p:sp>
      <p:sp>
        <p:nvSpPr>
          <p:cNvPr id="4" name="Footer Placeholder 3">
            <a:extLst>
              <a:ext uri="{FF2B5EF4-FFF2-40B4-BE49-F238E27FC236}">
                <a16:creationId xmlns:a16="http://schemas.microsoft.com/office/drawing/2014/main" id="{D8CC680C-EAFE-8BBB-D986-6A6BAD87F33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86C5845-CDED-8C9C-81E7-B904DA36EBDB}"/>
              </a:ext>
            </a:extLst>
          </p:cNvPr>
          <p:cNvSpPr>
            <a:spLocks noGrp="1"/>
          </p:cNvSpPr>
          <p:nvPr>
            <p:ph type="sldNum" sz="quarter" idx="12"/>
          </p:nvPr>
        </p:nvSpPr>
        <p:spPr/>
        <p:txBody>
          <a:bodyPr/>
          <a:lstStyle/>
          <a:p>
            <a:fld id="{44882BA2-2196-4E6F-A075-6868A58A7249}" type="slidenum">
              <a:rPr lang="en-US" smtClean="0"/>
              <a:t>‹#›</a:t>
            </a:fld>
            <a:endParaRPr lang="en-US" dirty="0"/>
          </a:p>
        </p:txBody>
      </p:sp>
    </p:spTree>
    <p:extLst>
      <p:ext uri="{BB962C8B-B14F-4D97-AF65-F5344CB8AC3E}">
        <p14:creationId xmlns:p14="http://schemas.microsoft.com/office/powerpoint/2010/main" val="1964979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1BF2A5-042F-AD0D-E0E8-212E04B72DA8}"/>
              </a:ext>
            </a:extLst>
          </p:cNvPr>
          <p:cNvSpPr>
            <a:spLocks noGrp="1"/>
          </p:cNvSpPr>
          <p:nvPr>
            <p:ph type="dt" sz="half" idx="10"/>
          </p:nvPr>
        </p:nvSpPr>
        <p:spPr/>
        <p:txBody>
          <a:bodyPr/>
          <a:lstStyle/>
          <a:p>
            <a:fld id="{76C482D6-A662-49CB-AAB2-04C39CBADA1D}" type="datetimeFigureOut">
              <a:rPr lang="en-US" smtClean="0"/>
              <a:t>11/2/2022</a:t>
            </a:fld>
            <a:endParaRPr lang="en-US" dirty="0"/>
          </a:p>
        </p:txBody>
      </p:sp>
      <p:sp>
        <p:nvSpPr>
          <p:cNvPr id="3" name="Footer Placeholder 2">
            <a:extLst>
              <a:ext uri="{FF2B5EF4-FFF2-40B4-BE49-F238E27FC236}">
                <a16:creationId xmlns:a16="http://schemas.microsoft.com/office/drawing/2014/main" id="{A40952B8-C7F4-8410-43D8-E0E10376112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70BB111-69F6-6DE6-2CCE-6073D32E3192}"/>
              </a:ext>
            </a:extLst>
          </p:cNvPr>
          <p:cNvSpPr>
            <a:spLocks noGrp="1"/>
          </p:cNvSpPr>
          <p:nvPr>
            <p:ph type="sldNum" sz="quarter" idx="12"/>
          </p:nvPr>
        </p:nvSpPr>
        <p:spPr/>
        <p:txBody>
          <a:bodyPr/>
          <a:lstStyle/>
          <a:p>
            <a:fld id="{44882BA2-2196-4E6F-A075-6868A58A7249}" type="slidenum">
              <a:rPr lang="en-US" smtClean="0"/>
              <a:t>‹#›</a:t>
            </a:fld>
            <a:endParaRPr lang="en-US" dirty="0"/>
          </a:p>
        </p:txBody>
      </p:sp>
    </p:spTree>
    <p:extLst>
      <p:ext uri="{BB962C8B-B14F-4D97-AF65-F5344CB8AC3E}">
        <p14:creationId xmlns:p14="http://schemas.microsoft.com/office/powerpoint/2010/main" val="205029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71263-8CD0-F023-D548-524E1CFE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CEFA65-F819-2628-CD0E-7DAB426BD4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B5AE84-F387-AD69-9B97-F6DD80D6CC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9E6B5C-9409-85FE-C898-C422AD04C57D}"/>
              </a:ext>
            </a:extLst>
          </p:cNvPr>
          <p:cNvSpPr>
            <a:spLocks noGrp="1"/>
          </p:cNvSpPr>
          <p:nvPr>
            <p:ph type="dt" sz="half" idx="10"/>
          </p:nvPr>
        </p:nvSpPr>
        <p:spPr/>
        <p:txBody>
          <a:bodyPr/>
          <a:lstStyle/>
          <a:p>
            <a:fld id="{76C482D6-A662-49CB-AAB2-04C39CBADA1D}" type="datetimeFigureOut">
              <a:rPr lang="en-US" smtClean="0"/>
              <a:t>11/2/2022</a:t>
            </a:fld>
            <a:endParaRPr lang="en-US" dirty="0"/>
          </a:p>
        </p:txBody>
      </p:sp>
      <p:sp>
        <p:nvSpPr>
          <p:cNvPr id="6" name="Footer Placeholder 5">
            <a:extLst>
              <a:ext uri="{FF2B5EF4-FFF2-40B4-BE49-F238E27FC236}">
                <a16:creationId xmlns:a16="http://schemas.microsoft.com/office/drawing/2014/main" id="{8D262A43-349B-4FE7-A9FA-CA0C06E08AB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F2C9DAC-FB3C-14E1-66B2-FC08E2A7E220}"/>
              </a:ext>
            </a:extLst>
          </p:cNvPr>
          <p:cNvSpPr>
            <a:spLocks noGrp="1"/>
          </p:cNvSpPr>
          <p:nvPr>
            <p:ph type="sldNum" sz="quarter" idx="12"/>
          </p:nvPr>
        </p:nvSpPr>
        <p:spPr/>
        <p:txBody>
          <a:bodyPr/>
          <a:lstStyle/>
          <a:p>
            <a:fld id="{44882BA2-2196-4E6F-A075-6868A58A7249}" type="slidenum">
              <a:rPr lang="en-US" smtClean="0"/>
              <a:t>‹#›</a:t>
            </a:fld>
            <a:endParaRPr lang="en-US" dirty="0"/>
          </a:p>
        </p:txBody>
      </p:sp>
    </p:spTree>
    <p:extLst>
      <p:ext uri="{BB962C8B-B14F-4D97-AF65-F5344CB8AC3E}">
        <p14:creationId xmlns:p14="http://schemas.microsoft.com/office/powerpoint/2010/main" val="878112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DACE-E5B9-866D-90D2-1BA317468F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59238A-C332-7A87-327D-D15FACE781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EBD2F82-45B6-261F-1A57-A1E05A46E2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907FE6-9694-DBF3-FF39-80A9E830279F}"/>
              </a:ext>
            </a:extLst>
          </p:cNvPr>
          <p:cNvSpPr>
            <a:spLocks noGrp="1"/>
          </p:cNvSpPr>
          <p:nvPr>
            <p:ph type="dt" sz="half" idx="10"/>
          </p:nvPr>
        </p:nvSpPr>
        <p:spPr/>
        <p:txBody>
          <a:bodyPr/>
          <a:lstStyle/>
          <a:p>
            <a:fld id="{76C482D6-A662-49CB-AAB2-04C39CBADA1D}" type="datetimeFigureOut">
              <a:rPr lang="en-US" smtClean="0"/>
              <a:t>11/2/2022</a:t>
            </a:fld>
            <a:endParaRPr lang="en-US" dirty="0"/>
          </a:p>
        </p:txBody>
      </p:sp>
      <p:sp>
        <p:nvSpPr>
          <p:cNvPr id="6" name="Footer Placeholder 5">
            <a:extLst>
              <a:ext uri="{FF2B5EF4-FFF2-40B4-BE49-F238E27FC236}">
                <a16:creationId xmlns:a16="http://schemas.microsoft.com/office/drawing/2014/main" id="{B0ABF0E6-9D02-CABD-6C2A-ED73A8A187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38DF60-2C0C-8024-5DD1-48F8530ECDF2}"/>
              </a:ext>
            </a:extLst>
          </p:cNvPr>
          <p:cNvSpPr>
            <a:spLocks noGrp="1"/>
          </p:cNvSpPr>
          <p:nvPr>
            <p:ph type="sldNum" sz="quarter" idx="12"/>
          </p:nvPr>
        </p:nvSpPr>
        <p:spPr/>
        <p:txBody>
          <a:bodyPr/>
          <a:lstStyle/>
          <a:p>
            <a:fld id="{44882BA2-2196-4E6F-A075-6868A58A7249}" type="slidenum">
              <a:rPr lang="en-US" smtClean="0"/>
              <a:t>‹#›</a:t>
            </a:fld>
            <a:endParaRPr lang="en-US" dirty="0"/>
          </a:p>
        </p:txBody>
      </p:sp>
    </p:spTree>
    <p:extLst>
      <p:ext uri="{BB962C8B-B14F-4D97-AF65-F5344CB8AC3E}">
        <p14:creationId xmlns:p14="http://schemas.microsoft.com/office/powerpoint/2010/main" val="319408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061C20-2EBF-DCD5-1495-D715BF3DD3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A8FC13-5EBF-34CC-875C-A77549788A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49CDF8-2C16-6DC2-409B-CC23F8A9D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C482D6-A662-49CB-AAB2-04C39CBADA1D}" type="datetimeFigureOut">
              <a:rPr lang="en-US" smtClean="0"/>
              <a:t>11/2/2022</a:t>
            </a:fld>
            <a:endParaRPr lang="en-US" dirty="0"/>
          </a:p>
        </p:txBody>
      </p:sp>
      <p:sp>
        <p:nvSpPr>
          <p:cNvPr id="5" name="Footer Placeholder 4">
            <a:extLst>
              <a:ext uri="{FF2B5EF4-FFF2-40B4-BE49-F238E27FC236}">
                <a16:creationId xmlns:a16="http://schemas.microsoft.com/office/drawing/2014/main" id="{01407419-CD73-958B-D9CE-0EFB64A719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39A2FEB-428D-0AB4-A862-8D558F5676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882BA2-2196-4E6F-A075-6868A58A7249}" type="slidenum">
              <a:rPr lang="en-US" smtClean="0"/>
              <a:t>‹#›</a:t>
            </a:fld>
            <a:endParaRPr lang="en-US" dirty="0"/>
          </a:p>
        </p:txBody>
      </p:sp>
    </p:spTree>
    <p:extLst>
      <p:ext uri="{BB962C8B-B14F-4D97-AF65-F5344CB8AC3E}">
        <p14:creationId xmlns:p14="http://schemas.microsoft.com/office/powerpoint/2010/main" val="311266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ight Triangle 1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67F644C6-8CDD-70F9-0488-F4B6AF83FC85}"/>
              </a:ext>
            </a:extLst>
          </p:cNvPr>
          <p:cNvSpPr>
            <a:spLocks noGrp="1"/>
          </p:cNvSpPr>
          <p:nvPr>
            <p:ph type="ctrTitle"/>
          </p:nvPr>
        </p:nvSpPr>
        <p:spPr>
          <a:xfrm>
            <a:off x="1075767" y="1188637"/>
            <a:ext cx="2988234" cy="4480726"/>
          </a:xfrm>
        </p:spPr>
        <p:txBody>
          <a:bodyPr vert="horz" lIns="91440" tIns="45720" rIns="91440" bIns="45720" rtlCol="0" anchor="ctr">
            <a:normAutofit/>
          </a:bodyPr>
          <a:lstStyle/>
          <a:p>
            <a:r>
              <a:rPr lang="en-US" sz="5100" b="0" i="0" u="none" strike="noStrike" kern="1200" dirty="0">
                <a:solidFill>
                  <a:schemeClr val="tx1"/>
                </a:solidFill>
                <a:effectLst/>
                <a:latin typeface="Bell MT" panose="02020503060305020303" pitchFamily="18" charset="0"/>
              </a:rPr>
              <a:t>Advanced Python Workshop</a:t>
            </a:r>
            <a:endParaRPr lang="en-US" sz="5100" kern="1200" dirty="0">
              <a:solidFill>
                <a:schemeClr val="tx1"/>
              </a:solidFill>
              <a:latin typeface="Bell MT" panose="02020503060305020303" pitchFamily="18" charset="0"/>
            </a:endParaRPr>
          </a:p>
        </p:txBody>
      </p:sp>
      <p:cxnSp>
        <p:nvCxnSpPr>
          <p:cNvPr id="34" name="Straight Connector 22">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9D51AA5-4D75-FD8B-C001-1DB5B97E2532}"/>
              </a:ext>
            </a:extLst>
          </p:cNvPr>
          <p:cNvSpPr txBox="1"/>
          <p:nvPr/>
        </p:nvSpPr>
        <p:spPr>
          <a:xfrm>
            <a:off x="4815141" y="1529098"/>
            <a:ext cx="5443283" cy="3560260"/>
          </a:xfrm>
          <a:prstGeom prst="rect">
            <a:avLst/>
          </a:prstGeom>
        </p:spPr>
        <p:txBody>
          <a:bodyPr vert="horz" lIns="91440" tIns="45720" rIns="91440" bIns="45720" rtlCol="0" anchor="ctr">
            <a:normAutofit/>
          </a:bodyPr>
          <a:lstStyle/>
          <a:p>
            <a:pPr>
              <a:lnSpc>
                <a:spcPct val="90000"/>
              </a:lnSpc>
              <a:spcAft>
                <a:spcPts val="600"/>
              </a:spcAft>
            </a:pPr>
            <a:r>
              <a:rPr lang="en-US" sz="2400" b="1" dirty="0">
                <a:latin typeface="Bell MT" panose="02020503060305020303" pitchFamily="18" charset="0"/>
              </a:rPr>
              <a:t>Presented By</a:t>
            </a:r>
            <a:r>
              <a:rPr lang="en-US" sz="2400" dirty="0">
                <a:latin typeface="Bell MT" panose="02020503060305020303" pitchFamily="18" charset="0"/>
              </a:rPr>
              <a:t>:</a:t>
            </a:r>
          </a:p>
          <a:p>
            <a:pPr marL="285750" indent="-228600">
              <a:lnSpc>
                <a:spcPct val="90000"/>
              </a:lnSpc>
              <a:spcAft>
                <a:spcPts val="600"/>
              </a:spcAft>
              <a:buFont typeface="Arial" panose="020B0604020202020204" pitchFamily="34" charset="0"/>
              <a:buChar char="•"/>
            </a:pPr>
            <a:r>
              <a:rPr lang="en-US" sz="2400" dirty="0">
                <a:latin typeface="Bell MT" panose="02020503060305020303" pitchFamily="18" charset="0"/>
              </a:rPr>
              <a:t>Ali Waheed</a:t>
            </a:r>
          </a:p>
          <a:p>
            <a:pPr marL="285750" indent="-228600">
              <a:lnSpc>
                <a:spcPct val="90000"/>
              </a:lnSpc>
              <a:spcAft>
                <a:spcPts val="600"/>
              </a:spcAft>
              <a:buFont typeface="Arial" panose="020B0604020202020204" pitchFamily="34" charset="0"/>
              <a:buChar char="•"/>
            </a:pPr>
            <a:r>
              <a:rPr lang="en-US" sz="2400" dirty="0">
                <a:latin typeface="Bell MT" panose="02020503060305020303" pitchFamily="18" charset="0"/>
              </a:rPr>
              <a:t>Ahsan </a:t>
            </a:r>
            <a:r>
              <a:rPr lang="en-US" sz="2400" dirty="0" err="1">
                <a:latin typeface="Bell MT" panose="02020503060305020303" pitchFamily="18" charset="0"/>
              </a:rPr>
              <a:t>Goheer</a:t>
            </a:r>
            <a:endParaRPr lang="en-US" sz="2400" dirty="0">
              <a:latin typeface="Bell MT" panose="02020503060305020303" pitchFamily="18" charset="0"/>
            </a:endParaRPr>
          </a:p>
        </p:txBody>
      </p:sp>
    </p:spTree>
    <p:extLst>
      <p:ext uri="{BB962C8B-B14F-4D97-AF65-F5344CB8AC3E}">
        <p14:creationId xmlns:p14="http://schemas.microsoft.com/office/powerpoint/2010/main" val="3484585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F8DE3-8B5D-A658-52CE-97661774E326}"/>
              </a:ext>
            </a:extLst>
          </p:cNvPr>
          <p:cNvSpPr>
            <a:spLocks noGrp="1"/>
          </p:cNvSpPr>
          <p:nvPr>
            <p:ph type="title"/>
          </p:nvPr>
        </p:nvSpPr>
        <p:spPr/>
        <p:txBody>
          <a:bodyPr>
            <a:normAutofit/>
          </a:bodyPr>
          <a:lstStyle/>
          <a:p>
            <a:r>
              <a:rPr lang="en-US" sz="3600" dirty="0">
                <a:latin typeface="Bell MT" panose="02020503060305020303" pitchFamily="18" charset="0"/>
              </a:rPr>
              <a:t>Jupyter notebooks in VS Code.</a:t>
            </a:r>
          </a:p>
        </p:txBody>
      </p:sp>
      <p:pic>
        <p:nvPicPr>
          <p:cNvPr id="7" name="Picture 6">
            <a:extLst>
              <a:ext uri="{FF2B5EF4-FFF2-40B4-BE49-F238E27FC236}">
                <a16:creationId xmlns:a16="http://schemas.microsoft.com/office/drawing/2014/main" id="{1C4D60E3-9C0B-DE4D-1B13-E38C0E2C4134}"/>
              </a:ext>
            </a:extLst>
          </p:cNvPr>
          <p:cNvPicPr>
            <a:picLocks noChangeAspect="1"/>
          </p:cNvPicPr>
          <p:nvPr/>
        </p:nvPicPr>
        <p:blipFill rotWithShape="1">
          <a:blip r:embed="rId2"/>
          <a:srcRect r="4977"/>
          <a:stretch/>
        </p:blipFill>
        <p:spPr>
          <a:xfrm>
            <a:off x="1257659" y="1393885"/>
            <a:ext cx="9489057" cy="4724896"/>
          </a:xfrm>
          <a:prstGeom prst="rect">
            <a:avLst/>
          </a:prstGeom>
          <a:effectLst>
            <a:outerShdw blurRad="50800" dist="38100" dir="2700000" algn="tl" rotWithShape="0">
              <a:prstClr val="black">
                <a:alpha val="40000"/>
              </a:prstClr>
            </a:outerShdw>
          </a:effectLst>
        </p:spPr>
      </p:pic>
      <p:sp>
        <p:nvSpPr>
          <p:cNvPr id="3" name="Rectangle 2">
            <a:extLst>
              <a:ext uri="{FF2B5EF4-FFF2-40B4-BE49-F238E27FC236}">
                <a16:creationId xmlns:a16="http://schemas.microsoft.com/office/drawing/2014/main" id="{03F3E401-92F3-9AE5-D831-E07D6C2F5AA5}"/>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320B84C-8CFA-8954-74D1-FBC823F79575}"/>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0570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180DCFE-9067-5BA3-BE17-3C7D961C0FF3}"/>
              </a:ext>
            </a:extLst>
          </p:cNvPr>
          <p:cNvSpPr txBox="1"/>
          <p:nvPr/>
        </p:nvSpPr>
        <p:spPr>
          <a:xfrm>
            <a:off x="9267909" y="2023110"/>
            <a:ext cx="2469624" cy="284607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800" kern="1200" dirty="0">
                <a:solidFill>
                  <a:schemeClr val="tx1"/>
                </a:solidFill>
                <a:latin typeface="Bell MT" panose="02020503060305020303" pitchFamily="18" charset="0"/>
                <a:ea typeface="+mj-ea"/>
                <a:cs typeface="+mj-cs"/>
              </a:rPr>
              <a:t>EDA using Dtale</a:t>
            </a:r>
          </a:p>
        </p:txBody>
      </p:sp>
      <p:sp>
        <p:nvSpPr>
          <p:cNvPr id="21" name="Rectangle 2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670B988A-0076-3E7B-9698-3F90AEBFE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808" y="2023110"/>
            <a:ext cx="6603807" cy="3103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306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F8DE3-8B5D-A658-52CE-97661774E326}"/>
              </a:ext>
            </a:extLst>
          </p:cNvPr>
          <p:cNvSpPr>
            <a:spLocks noGrp="1"/>
          </p:cNvSpPr>
          <p:nvPr>
            <p:ph type="title"/>
          </p:nvPr>
        </p:nvSpPr>
        <p:spPr/>
        <p:txBody>
          <a:bodyPr>
            <a:normAutofit/>
          </a:bodyPr>
          <a:lstStyle/>
          <a:p>
            <a:r>
              <a:rPr lang="en-US" sz="3600" dirty="0">
                <a:latin typeface="Bell MT" panose="02020503060305020303" pitchFamily="18" charset="0"/>
              </a:rPr>
              <a:t>What is Dtale?</a:t>
            </a:r>
          </a:p>
        </p:txBody>
      </p:sp>
      <p:sp>
        <p:nvSpPr>
          <p:cNvPr id="3" name="Rectangle 2">
            <a:extLst>
              <a:ext uri="{FF2B5EF4-FFF2-40B4-BE49-F238E27FC236}">
                <a16:creationId xmlns:a16="http://schemas.microsoft.com/office/drawing/2014/main" id="{03F3E401-92F3-9AE5-D831-E07D6C2F5AA5}"/>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320B84C-8CFA-8954-74D1-FBC823F79575}"/>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84838BD-2673-1BC6-6012-8792B051BDE0}"/>
              </a:ext>
            </a:extLst>
          </p:cNvPr>
          <p:cNvSpPr txBox="1"/>
          <p:nvPr/>
        </p:nvSpPr>
        <p:spPr>
          <a:xfrm>
            <a:off x="947398" y="1690687"/>
            <a:ext cx="9652540" cy="1200329"/>
          </a:xfrm>
          <a:prstGeom prst="rect">
            <a:avLst/>
          </a:prstGeom>
          <a:noFill/>
        </p:spPr>
        <p:txBody>
          <a:bodyPr wrap="square" rtlCol="0">
            <a:spAutoFit/>
          </a:bodyPr>
          <a:lstStyle/>
          <a:p>
            <a:pPr algn="just"/>
            <a:r>
              <a:rPr lang="en-US" b="0" i="0" dirty="0">
                <a:effectLst/>
                <a:latin typeface="Bell MT" panose="02020503060305020303" pitchFamily="18" charset="0"/>
              </a:rPr>
              <a:t>D-Tale is the combination of a Flask back-end and a React front-end to bring you an easy way to view and analyze Pandas data structures. It integrates seamlessly with </a:t>
            </a:r>
            <a:r>
              <a:rPr lang="en-US" dirty="0">
                <a:latin typeface="Bell MT" panose="02020503060305020303" pitchFamily="18" charset="0"/>
              </a:rPr>
              <a:t>I</a:t>
            </a:r>
            <a:r>
              <a:rPr lang="en-US" b="0" i="0" dirty="0">
                <a:effectLst/>
                <a:latin typeface="Bell MT" panose="02020503060305020303" pitchFamily="18" charset="0"/>
              </a:rPr>
              <a:t>python notebooks and  python/</a:t>
            </a:r>
            <a:r>
              <a:rPr lang="en-US" dirty="0">
                <a:latin typeface="Bell MT" panose="02020503060305020303" pitchFamily="18" charset="0"/>
              </a:rPr>
              <a:t>I</a:t>
            </a:r>
            <a:r>
              <a:rPr lang="en-US" b="0" i="0" dirty="0">
                <a:effectLst/>
                <a:latin typeface="Bell MT" panose="02020503060305020303" pitchFamily="18" charset="0"/>
              </a:rPr>
              <a:t>python terminals. Currently this tool supports such Pandas objects as DataFrame, Series, MultiIndex, DatetimeIndex and RangeIndex.</a:t>
            </a:r>
            <a:endParaRPr lang="en-US" dirty="0">
              <a:latin typeface="Bell MT" panose="02020503060305020303" pitchFamily="18" charset="0"/>
            </a:endParaRPr>
          </a:p>
        </p:txBody>
      </p:sp>
      <p:pic>
        <p:nvPicPr>
          <p:cNvPr id="2050" name="Picture 2">
            <a:extLst>
              <a:ext uri="{FF2B5EF4-FFF2-40B4-BE49-F238E27FC236}">
                <a16:creationId xmlns:a16="http://schemas.microsoft.com/office/drawing/2014/main" id="{B0F90E1E-42BF-DB6D-4DFA-B9AD04A22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374" y="3073731"/>
            <a:ext cx="6813177" cy="289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779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F8DE3-8B5D-A658-52CE-97661774E326}"/>
              </a:ext>
            </a:extLst>
          </p:cNvPr>
          <p:cNvSpPr>
            <a:spLocks noGrp="1"/>
          </p:cNvSpPr>
          <p:nvPr>
            <p:ph type="title"/>
          </p:nvPr>
        </p:nvSpPr>
        <p:spPr>
          <a:xfrm>
            <a:off x="838200" y="287488"/>
            <a:ext cx="10100094" cy="1066860"/>
          </a:xfrm>
        </p:spPr>
        <p:txBody>
          <a:bodyPr>
            <a:normAutofit/>
          </a:bodyPr>
          <a:lstStyle/>
          <a:p>
            <a:r>
              <a:rPr lang="en-US" sz="3600" dirty="0">
                <a:latin typeface="Bell MT" panose="02020503060305020303" pitchFamily="18" charset="0"/>
              </a:rPr>
              <a:t>Things you can do with Dtale.</a:t>
            </a:r>
          </a:p>
        </p:txBody>
      </p:sp>
      <p:sp>
        <p:nvSpPr>
          <p:cNvPr id="3" name="Rectangle 2">
            <a:extLst>
              <a:ext uri="{FF2B5EF4-FFF2-40B4-BE49-F238E27FC236}">
                <a16:creationId xmlns:a16="http://schemas.microsoft.com/office/drawing/2014/main" id="{03F3E401-92F3-9AE5-D831-E07D6C2F5AA5}"/>
              </a:ext>
            </a:extLst>
          </p:cNvPr>
          <p:cNvSpPr/>
          <p:nvPr/>
        </p:nvSpPr>
        <p:spPr>
          <a:xfrm>
            <a:off x="0" y="-581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320B84C-8CFA-8954-74D1-FBC823F79575}"/>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1A3F78AB-8F7B-F4B7-F851-984C5C055026}"/>
              </a:ext>
            </a:extLst>
          </p:cNvPr>
          <p:cNvPicPr>
            <a:picLocks noChangeAspect="1"/>
          </p:cNvPicPr>
          <p:nvPr/>
        </p:nvPicPr>
        <p:blipFill>
          <a:blip r:embed="rId2"/>
          <a:stretch>
            <a:fillRect/>
          </a:stretch>
        </p:blipFill>
        <p:spPr>
          <a:xfrm>
            <a:off x="470661" y="1490975"/>
            <a:ext cx="5538257" cy="3870239"/>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11FF6A36-4529-8F71-254C-CA432EDD7F60}"/>
              </a:ext>
            </a:extLst>
          </p:cNvPr>
          <p:cNvPicPr>
            <a:picLocks noChangeAspect="1"/>
          </p:cNvPicPr>
          <p:nvPr/>
        </p:nvPicPr>
        <p:blipFill>
          <a:blip r:embed="rId3"/>
          <a:stretch>
            <a:fillRect/>
          </a:stretch>
        </p:blipFill>
        <p:spPr>
          <a:xfrm>
            <a:off x="7058344" y="409336"/>
            <a:ext cx="4190681" cy="5452047"/>
          </a:xfrm>
          <a:prstGeom prst="rect">
            <a:avLst/>
          </a:prstGeom>
        </p:spPr>
      </p:pic>
      <p:sp>
        <p:nvSpPr>
          <p:cNvPr id="5" name="TextBox 4">
            <a:extLst>
              <a:ext uri="{FF2B5EF4-FFF2-40B4-BE49-F238E27FC236}">
                <a16:creationId xmlns:a16="http://schemas.microsoft.com/office/drawing/2014/main" id="{9BD40360-3B1D-5C84-7A77-0AFA559008BE}"/>
              </a:ext>
            </a:extLst>
          </p:cNvPr>
          <p:cNvSpPr txBox="1"/>
          <p:nvPr/>
        </p:nvSpPr>
        <p:spPr>
          <a:xfrm>
            <a:off x="311256" y="5630676"/>
            <a:ext cx="5857069" cy="369332"/>
          </a:xfrm>
          <a:prstGeom prst="rect">
            <a:avLst/>
          </a:prstGeom>
          <a:noFill/>
          <a:ln w="19050">
            <a:solidFill>
              <a:schemeClr val="accent4">
                <a:lumMod val="60000"/>
                <a:lumOff val="40000"/>
              </a:schemeClr>
            </a:solidFill>
          </a:ln>
        </p:spPr>
        <p:txBody>
          <a:bodyPr wrap="square" rtlCol="0">
            <a:spAutoFit/>
          </a:bodyPr>
          <a:lstStyle/>
          <a:p>
            <a:pPr algn="ctr"/>
            <a:r>
              <a:rPr lang="en-US" dirty="0">
                <a:latin typeface="Bell MT" panose="02020503060305020303" pitchFamily="18" charset="0"/>
              </a:rPr>
              <a:t>Apply pandas operations on columns using a UI.</a:t>
            </a:r>
          </a:p>
        </p:txBody>
      </p:sp>
      <p:sp>
        <p:nvSpPr>
          <p:cNvPr id="6" name="TextBox 5">
            <a:extLst>
              <a:ext uri="{FF2B5EF4-FFF2-40B4-BE49-F238E27FC236}">
                <a16:creationId xmlns:a16="http://schemas.microsoft.com/office/drawing/2014/main" id="{F5A766D9-CD92-57A1-FD1A-558A18135D8A}"/>
              </a:ext>
            </a:extLst>
          </p:cNvPr>
          <p:cNvSpPr txBox="1"/>
          <p:nvPr/>
        </p:nvSpPr>
        <p:spPr>
          <a:xfrm>
            <a:off x="6613797" y="5630676"/>
            <a:ext cx="5266947" cy="369332"/>
          </a:xfrm>
          <a:prstGeom prst="rect">
            <a:avLst/>
          </a:prstGeom>
          <a:noFill/>
          <a:ln w="19050">
            <a:solidFill>
              <a:schemeClr val="accent4">
                <a:lumMod val="60000"/>
                <a:lumOff val="40000"/>
              </a:schemeClr>
            </a:solidFill>
          </a:ln>
        </p:spPr>
        <p:txBody>
          <a:bodyPr wrap="square" rtlCol="0">
            <a:spAutoFit/>
          </a:bodyPr>
          <a:lstStyle/>
          <a:p>
            <a:pPr algn="ctr"/>
            <a:r>
              <a:rPr lang="en-US" dirty="0">
                <a:latin typeface="Bell MT" panose="02020503060305020303" pitchFamily="18" charset="0"/>
              </a:rPr>
              <a:t>Get the description of the entire data frame.</a:t>
            </a:r>
          </a:p>
        </p:txBody>
      </p:sp>
    </p:spTree>
    <p:extLst>
      <p:ext uri="{BB962C8B-B14F-4D97-AF65-F5344CB8AC3E}">
        <p14:creationId xmlns:p14="http://schemas.microsoft.com/office/powerpoint/2010/main" val="2721452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F8DE3-8B5D-A658-52CE-97661774E326}"/>
              </a:ext>
            </a:extLst>
          </p:cNvPr>
          <p:cNvSpPr>
            <a:spLocks noGrp="1"/>
          </p:cNvSpPr>
          <p:nvPr>
            <p:ph type="title"/>
          </p:nvPr>
        </p:nvSpPr>
        <p:spPr>
          <a:xfrm>
            <a:off x="838200" y="365126"/>
            <a:ext cx="10100094" cy="1066860"/>
          </a:xfrm>
        </p:spPr>
        <p:txBody>
          <a:bodyPr>
            <a:normAutofit/>
          </a:bodyPr>
          <a:lstStyle/>
          <a:p>
            <a:r>
              <a:rPr lang="en-US" sz="3600" dirty="0">
                <a:latin typeface="Bell MT" panose="02020503060305020303" pitchFamily="18" charset="0"/>
              </a:rPr>
              <a:t>Things you can do with Dtale.</a:t>
            </a:r>
          </a:p>
        </p:txBody>
      </p:sp>
      <p:sp>
        <p:nvSpPr>
          <p:cNvPr id="3" name="Rectangle 2">
            <a:extLst>
              <a:ext uri="{FF2B5EF4-FFF2-40B4-BE49-F238E27FC236}">
                <a16:creationId xmlns:a16="http://schemas.microsoft.com/office/drawing/2014/main" id="{03F3E401-92F3-9AE5-D831-E07D6C2F5AA5}"/>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320B84C-8CFA-8954-74D1-FBC823F79575}"/>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4098" name="Picture 2">
            <a:extLst>
              <a:ext uri="{FF2B5EF4-FFF2-40B4-BE49-F238E27FC236}">
                <a16:creationId xmlns:a16="http://schemas.microsoft.com/office/drawing/2014/main" id="{0021CDFE-1B86-2A68-4D4E-F6E78B6DE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88" y="1569559"/>
            <a:ext cx="4430449" cy="44304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12E9059-E6A0-2FF9-449D-F69D2F6785E7}"/>
              </a:ext>
            </a:extLst>
          </p:cNvPr>
          <p:cNvPicPr>
            <a:picLocks noChangeAspect="1"/>
          </p:cNvPicPr>
          <p:nvPr/>
        </p:nvPicPr>
        <p:blipFill>
          <a:blip r:embed="rId3"/>
          <a:stretch>
            <a:fillRect/>
          </a:stretch>
        </p:blipFill>
        <p:spPr>
          <a:xfrm>
            <a:off x="5434404" y="1646623"/>
            <a:ext cx="6284759" cy="3997597"/>
          </a:xfrm>
          <a:prstGeom prst="rect">
            <a:avLst/>
          </a:prstGeom>
        </p:spPr>
      </p:pic>
      <p:sp>
        <p:nvSpPr>
          <p:cNvPr id="5" name="TextBox 4">
            <a:extLst>
              <a:ext uri="{FF2B5EF4-FFF2-40B4-BE49-F238E27FC236}">
                <a16:creationId xmlns:a16="http://schemas.microsoft.com/office/drawing/2014/main" id="{056519BC-69C1-6D85-B3DC-0AC306162A34}"/>
              </a:ext>
            </a:extLst>
          </p:cNvPr>
          <p:cNvSpPr txBox="1"/>
          <p:nvPr/>
        </p:nvSpPr>
        <p:spPr>
          <a:xfrm>
            <a:off x="441087" y="5636024"/>
            <a:ext cx="4430449" cy="646331"/>
          </a:xfrm>
          <a:prstGeom prst="rect">
            <a:avLst/>
          </a:prstGeom>
          <a:noFill/>
          <a:ln w="19050">
            <a:solidFill>
              <a:schemeClr val="accent4">
                <a:lumMod val="60000"/>
                <a:lumOff val="40000"/>
              </a:schemeClr>
            </a:solidFill>
          </a:ln>
        </p:spPr>
        <p:txBody>
          <a:bodyPr wrap="square" rtlCol="0">
            <a:spAutoFit/>
          </a:bodyPr>
          <a:lstStyle/>
          <a:p>
            <a:pPr algn="ctr"/>
            <a:r>
              <a:rPr lang="en-US" dirty="0">
                <a:latin typeface="Bell MT" panose="02020503060305020303" pitchFamily="18" charset="0"/>
              </a:rPr>
              <a:t>Study relationships between different features.</a:t>
            </a:r>
          </a:p>
        </p:txBody>
      </p:sp>
      <p:sp>
        <p:nvSpPr>
          <p:cNvPr id="6" name="TextBox 5">
            <a:extLst>
              <a:ext uri="{FF2B5EF4-FFF2-40B4-BE49-F238E27FC236}">
                <a16:creationId xmlns:a16="http://schemas.microsoft.com/office/drawing/2014/main" id="{B5D3CE65-DDE2-EEF7-272A-BEBD5C521565}"/>
              </a:ext>
            </a:extLst>
          </p:cNvPr>
          <p:cNvSpPr txBox="1"/>
          <p:nvPr/>
        </p:nvSpPr>
        <p:spPr>
          <a:xfrm>
            <a:off x="5450278" y="5735129"/>
            <a:ext cx="6253010" cy="369332"/>
          </a:xfrm>
          <a:prstGeom prst="rect">
            <a:avLst/>
          </a:prstGeom>
          <a:noFill/>
          <a:ln w="19050">
            <a:solidFill>
              <a:schemeClr val="accent4">
                <a:lumMod val="60000"/>
                <a:lumOff val="40000"/>
              </a:schemeClr>
            </a:solidFill>
          </a:ln>
        </p:spPr>
        <p:txBody>
          <a:bodyPr wrap="square" rtlCol="0">
            <a:spAutoFit/>
          </a:bodyPr>
          <a:lstStyle/>
          <a:p>
            <a:pPr algn="ctr"/>
            <a:r>
              <a:rPr lang="en-US" dirty="0">
                <a:latin typeface="Bell MT" panose="02020503060305020303" pitchFamily="18" charset="0"/>
              </a:rPr>
              <a:t>Instantly create visualizations without any code.</a:t>
            </a:r>
          </a:p>
        </p:txBody>
      </p:sp>
    </p:spTree>
    <p:extLst>
      <p:ext uri="{BB962C8B-B14F-4D97-AF65-F5344CB8AC3E}">
        <p14:creationId xmlns:p14="http://schemas.microsoft.com/office/powerpoint/2010/main" val="1078837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F8DE3-8B5D-A658-52CE-97661774E326}"/>
              </a:ext>
            </a:extLst>
          </p:cNvPr>
          <p:cNvSpPr>
            <a:spLocks noGrp="1"/>
          </p:cNvSpPr>
          <p:nvPr>
            <p:ph type="title"/>
          </p:nvPr>
        </p:nvSpPr>
        <p:spPr>
          <a:xfrm>
            <a:off x="838200" y="365126"/>
            <a:ext cx="10100094" cy="1066860"/>
          </a:xfrm>
        </p:spPr>
        <p:txBody>
          <a:bodyPr>
            <a:normAutofit/>
          </a:bodyPr>
          <a:lstStyle/>
          <a:p>
            <a:r>
              <a:rPr lang="en-US" sz="3600" dirty="0">
                <a:latin typeface="Bell MT" panose="02020503060305020303" pitchFamily="18" charset="0"/>
              </a:rPr>
              <a:t>Things you can do with Dtale.</a:t>
            </a:r>
          </a:p>
        </p:txBody>
      </p:sp>
      <p:sp>
        <p:nvSpPr>
          <p:cNvPr id="3" name="Rectangle 2">
            <a:extLst>
              <a:ext uri="{FF2B5EF4-FFF2-40B4-BE49-F238E27FC236}">
                <a16:creationId xmlns:a16="http://schemas.microsoft.com/office/drawing/2014/main" id="{03F3E401-92F3-9AE5-D831-E07D6C2F5AA5}"/>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320B84C-8CFA-8954-74D1-FBC823F79575}"/>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CF5E48D-0100-A993-130F-AEDB3663B163}"/>
              </a:ext>
            </a:extLst>
          </p:cNvPr>
          <p:cNvPicPr>
            <a:picLocks noChangeAspect="1"/>
          </p:cNvPicPr>
          <p:nvPr/>
        </p:nvPicPr>
        <p:blipFill>
          <a:blip r:embed="rId2"/>
          <a:stretch>
            <a:fillRect/>
          </a:stretch>
        </p:blipFill>
        <p:spPr>
          <a:xfrm>
            <a:off x="6949677" y="1626079"/>
            <a:ext cx="4784222" cy="3605842"/>
          </a:xfrm>
          <a:prstGeom prst="rect">
            <a:avLst/>
          </a:prstGeom>
        </p:spPr>
      </p:pic>
      <p:pic>
        <p:nvPicPr>
          <p:cNvPr id="6" name="Picture 5">
            <a:extLst>
              <a:ext uri="{FF2B5EF4-FFF2-40B4-BE49-F238E27FC236}">
                <a16:creationId xmlns:a16="http://schemas.microsoft.com/office/drawing/2014/main" id="{54DC5062-4878-195C-1A8B-32B4FDC2685E}"/>
              </a:ext>
            </a:extLst>
          </p:cNvPr>
          <p:cNvPicPr>
            <a:picLocks noChangeAspect="1"/>
          </p:cNvPicPr>
          <p:nvPr/>
        </p:nvPicPr>
        <p:blipFill>
          <a:blip r:embed="rId3"/>
          <a:stretch>
            <a:fillRect/>
          </a:stretch>
        </p:blipFill>
        <p:spPr>
          <a:xfrm>
            <a:off x="975480" y="2385688"/>
            <a:ext cx="5216477" cy="2379098"/>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CAA6DC-B899-722C-179A-07C67D179888}"/>
              </a:ext>
            </a:extLst>
          </p:cNvPr>
          <p:cNvSpPr txBox="1"/>
          <p:nvPr/>
        </p:nvSpPr>
        <p:spPr>
          <a:xfrm>
            <a:off x="838200" y="4974636"/>
            <a:ext cx="5491038" cy="646331"/>
          </a:xfrm>
          <a:prstGeom prst="rect">
            <a:avLst/>
          </a:prstGeom>
          <a:noFill/>
          <a:ln w="19050">
            <a:solidFill>
              <a:schemeClr val="accent4">
                <a:lumMod val="60000"/>
                <a:lumOff val="40000"/>
              </a:schemeClr>
            </a:solidFill>
          </a:ln>
        </p:spPr>
        <p:txBody>
          <a:bodyPr wrap="square" rtlCol="0">
            <a:spAutoFit/>
          </a:bodyPr>
          <a:lstStyle/>
          <a:p>
            <a:pPr algn="ctr"/>
            <a:r>
              <a:rPr lang="en-US" dirty="0">
                <a:latin typeface="Bell MT" panose="02020503060305020303" pitchFamily="18" charset="0"/>
              </a:rPr>
              <a:t>Use longitude and latitude data to plot your data points on a map.</a:t>
            </a:r>
          </a:p>
        </p:txBody>
      </p:sp>
      <p:sp>
        <p:nvSpPr>
          <p:cNvPr id="8" name="TextBox 7">
            <a:extLst>
              <a:ext uri="{FF2B5EF4-FFF2-40B4-BE49-F238E27FC236}">
                <a16:creationId xmlns:a16="http://schemas.microsoft.com/office/drawing/2014/main" id="{0EC1139A-DF27-1EB3-07CA-D407A357A4C6}"/>
              </a:ext>
            </a:extLst>
          </p:cNvPr>
          <p:cNvSpPr txBox="1"/>
          <p:nvPr/>
        </p:nvSpPr>
        <p:spPr>
          <a:xfrm>
            <a:off x="6596269" y="4974635"/>
            <a:ext cx="5491038" cy="646331"/>
          </a:xfrm>
          <a:prstGeom prst="rect">
            <a:avLst/>
          </a:prstGeom>
          <a:noFill/>
          <a:ln w="19050">
            <a:solidFill>
              <a:schemeClr val="accent4">
                <a:lumMod val="60000"/>
                <a:lumOff val="40000"/>
              </a:schemeClr>
            </a:solidFill>
          </a:ln>
        </p:spPr>
        <p:txBody>
          <a:bodyPr wrap="square" rtlCol="0">
            <a:spAutoFit/>
          </a:bodyPr>
          <a:lstStyle/>
          <a:p>
            <a:pPr algn="ctr"/>
            <a:r>
              <a:rPr lang="en-US" dirty="0">
                <a:latin typeface="Bell MT" panose="02020503060305020303" pitchFamily="18" charset="0"/>
              </a:rPr>
              <a:t>Generate code for any operations done through the </a:t>
            </a:r>
            <a:r>
              <a:rPr lang="en-US" dirty="0" err="1">
                <a:latin typeface="Bell MT" panose="02020503060305020303" pitchFamily="18" charset="0"/>
              </a:rPr>
              <a:t>dtale</a:t>
            </a:r>
            <a:r>
              <a:rPr lang="en-US" dirty="0">
                <a:latin typeface="Bell MT" panose="02020503060305020303" pitchFamily="18" charset="0"/>
              </a:rPr>
              <a:t> UI.</a:t>
            </a:r>
          </a:p>
        </p:txBody>
      </p:sp>
    </p:spTree>
    <p:extLst>
      <p:ext uri="{BB962C8B-B14F-4D97-AF65-F5344CB8AC3E}">
        <p14:creationId xmlns:p14="http://schemas.microsoft.com/office/powerpoint/2010/main" val="839116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969F-A937-8953-9ED1-F4773F85B3D0}"/>
              </a:ext>
            </a:extLst>
          </p:cNvPr>
          <p:cNvSpPr>
            <a:spLocks noGrp="1"/>
          </p:cNvSpPr>
          <p:nvPr>
            <p:ph type="title"/>
          </p:nvPr>
        </p:nvSpPr>
        <p:spPr>
          <a:xfrm>
            <a:off x="760563" y="2607993"/>
            <a:ext cx="10515600" cy="1325563"/>
          </a:xfrm>
        </p:spPr>
        <p:txBody>
          <a:bodyPr/>
          <a:lstStyle/>
          <a:p>
            <a:pPr algn="ctr"/>
            <a:r>
              <a:rPr lang="en-US" sz="6600" b="1" dirty="0">
                <a:solidFill>
                  <a:schemeClr val="bg1"/>
                </a:solidFill>
                <a:latin typeface="Bell MT" panose="02020503060305020303" pitchFamily="18" charset="0"/>
              </a:rPr>
              <a:t>Demo</a:t>
            </a:r>
            <a:endParaRPr lang="en-US" b="1" dirty="0">
              <a:solidFill>
                <a:schemeClr val="bg1"/>
              </a:solidFill>
              <a:latin typeface="Bell MT" panose="02020503060305020303" pitchFamily="18" charset="0"/>
            </a:endParaRPr>
          </a:p>
        </p:txBody>
      </p:sp>
    </p:spTree>
    <p:extLst>
      <p:ext uri="{BB962C8B-B14F-4D97-AF65-F5344CB8AC3E}">
        <p14:creationId xmlns:p14="http://schemas.microsoft.com/office/powerpoint/2010/main" val="1092305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180DCFE-9067-5BA3-BE17-3C7D961C0FF3}"/>
              </a:ext>
            </a:extLst>
          </p:cNvPr>
          <p:cNvSpPr txBox="1"/>
          <p:nvPr/>
        </p:nvSpPr>
        <p:spPr>
          <a:xfrm>
            <a:off x="9267908" y="2023110"/>
            <a:ext cx="2822491" cy="284607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Bell MT" panose="02020503060305020303" pitchFamily="18" charset="0"/>
              </a:rPr>
              <a:t>Creating Web Apps with Streamlit</a:t>
            </a:r>
          </a:p>
        </p:txBody>
      </p:sp>
      <p:sp>
        <p:nvSpPr>
          <p:cNvPr id="21" name="Rectangle 2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8A153054-C855-AE53-13E0-6BD8DAF1859B}"/>
              </a:ext>
            </a:extLst>
          </p:cNvPr>
          <p:cNvPicPr>
            <a:picLocks noChangeAspect="1"/>
          </p:cNvPicPr>
          <p:nvPr/>
        </p:nvPicPr>
        <p:blipFill>
          <a:blip r:embed="rId2"/>
          <a:stretch>
            <a:fillRect/>
          </a:stretch>
        </p:blipFill>
        <p:spPr>
          <a:xfrm>
            <a:off x="2256188" y="2161126"/>
            <a:ext cx="3693958" cy="2161091"/>
          </a:xfrm>
          <a:prstGeom prst="rect">
            <a:avLst/>
          </a:prstGeom>
        </p:spPr>
      </p:pic>
    </p:spTree>
    <p:extLst>
      <p:ext uri="{BB962C8B-B14F-4D97-AF65-F5344CB8AC3E}">
        <p14:creationId xmlns:p14="http://schemas.microsoft.com/office/powerpoint/2010/main" val="3648537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F8DE3-8B5D-A658-52CE-97661774E326}"/>
              </a:ext>
            </a:extLst>
          </p:cNvPr>
          <p:cNvSpPr>
            <a:spLocks noGrp="1"/>
          </p:cNvSpPr>
          <p:nvPr>
            <p:ph type="title"/>
          </p:nvPr>
        </p:nvSpPr>
        <p:spPr/>
        <p:txBody>
          <a:bodyPr>
            <a:normAutofit/>
          </a:bodyPr>
          <a:lstStyle/>
          <a:p>
            <a:r>
              <a:rPr lang="en-US" sz="3600" dirty="0">
                <a:latin typeface="Bell MT" panose="02020503060305020303" pitchFamily="18" charset="0"/>
              </a:rPr>
              <a:t>What is Streamlit?</a:t>
            </a:r>
          </a:p>
        </p:txBody>
      </p:sp>
      <p:sp>
        <p:nvSpPr>
          <p:cNvPr id="3" name="Rectangle 2">
            <a:extLst>
              <a:ext uri="{FF2B5EF4-FFF2-40B4-BE49-F238E27FC236}">
                <a16:creationId xmlns:a16="http://schemas.microsoft.com/office/drawing/2014/main" id="{03F3E401-92F3-9AE5-D831-E07D6C2F5AA5}"/>
              </a:ext>
            </a:extLst>
          </p:cNvPr>
          <p:cNvSpPr/>
          <p:nvPr/>
        </p:nvSpPr>
        <p:spPr>
          <a:xfrm>
            <a:off x="0" y="-8626"/>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320B84C-8CFA-8954-74D1-FBC823F79575}"/>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84838BD-2673-1BC6-6012-8792B051BDE0}"/>
              </a:ext>
            </a:extLst>
          </p:cNvPr>
          <p:cNvSpPr txBox="1"/>
          <p:nvPr/>
        </p:nvSpPr>
        <p:spPr>
          <a:xfrm>
            <a:off x="947398" y="1690687"/>
            <a:ext cx="9652540" cy="1015663"/>
          </a:xfrm>
          <a:prstGeom prst="rect">
            <a:avLst/>
          </a:prstGeom>
          <a:noFill/>
        </p:spPr>
        <p:txBody>
          <a:bodyPr wrap="square" rtlCol="0">
            <a:spAutoFit/>
          </a:bodyPr>
          <a:lstStyle/>
          <a:p>
            <a:pPr algn="just"/>
            <a:r>
              <a:rPr lang="en-US" sz="2000" b="0" i="0" dirty="0">
                <a:solidFill>
                  <a:srgbClr val="222222"/>
                </a:solidFill>
                <a:effectLst/>
                <a:latin typeface="Bell MT" panose="02020503060305020303" pitchFamily="18" charset="0"/>
              </a:rPr>
              <a:t>Streamlit is an open-source python framework for building web apps for Machine Learning and Data Science. We can instantly develop web apps and deploy them easily using Streamlit. Streamlit allows you to write an app the same way you write python code.</a:t>
            </a:r>
            <a:endParaRPr lang="en-US" sz="2000" dirty="0">
              <a:latin typeface="Bell MT" panose="02020503060305020303" pitchFamily="18" charset="0"/>
            </a:endParaRPr>
          </a:p>
        </p:txBody>
      </p:sp>
      <p:pic>
        <p:nvPicPr>
          <p:cNvPr id="7" name="Picture 6">
            <a:extLst>
              <a:ext uri="{FF2B5EF4-FFF2-40B4-BE49-F238E27FC236}">
                <a16:creationId xmlns:a16="http://schemas.microsoft.com/office/drawing/2014/main" id="{ABB0FE0F-9821-D395-DBB7-F8E4B0024698}"/>
              </a:ext>
            </a:extLst>
          </p:cNvPr>
          <p:cNvPicPr>
            <a:picLocks noChangeAspect="1"/>
          </p:cNvPicPr>
          <p:nvPr/>
        </p:nvPicPr>
        <p:blipFill>
          <a:blip r:embed="rId2"/>
          <a:stretch>
            <a:fillRect/>
          </a:stretch>
        </p:blipFill>
        <p:spPr>
          <a:xfrm>
            <a:off x="2707024" y="2896027"/>
            <a:ext cx="6777951" cy="3386665"/>
          </a:xfrm>
          <a:prstGeom prst="rect">
            <a:avLst/>
          </a:prstGeom>
        </p:spPr>
      </p:pic>
    </p:spTree>
    <p:extLst>
      <p:ext uri="{BB962C8B-B14F-4D97-AF65-F5344CB8AC3E}">
        <p14:creationId xmlns:p14="http://schemas.microsoft.com/office/powerpoint/2010/main" val="1536127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B2B4-67ED-6136-7B62-C311916492B4}"/>
              </a:ext>
            </a:extLst>
          </p:cNvPr>
          <p:cNvSpPr>
            <a:spLocks noGrp="1"/>
          </p:cNvSpPr>
          <p:nvPr>
            <p:ph type="title"/>
          </p:nvPr>
        </p:nvSpPr>
        <p:spPr>
          <a:xfrm>
            <a:off x="838200" y="324898"/>
            <a:ext cx="10515600" cy="1325563"/>
          </a:xfrm>
        </p:spPr>
        <p:txBody>
          <a:bodyPr/>
          <a:lstStyle/>
          <a:p>
            <a:r>
              <a:rPr lang="en-US" dirty="0">
                <a:latin typeface="Bell MT" panose="02020503060305020303" pitchFamily="18" charset="0"/>
              </a:rPr>
              <a:t>Why use </a:t>
            </a:r>
            <a:r>
              <a:rPr lang="en-US" dirty="0" err="1">
                <a:latin typeface="Bell MT" panose="02020503060305020303" pitchFamily="18" charset="0"/>
              </a:rPr>
              <a:t>Streamlit</a:t>
            </a:r>
            <a:r>
              <a:rPr lang="en-US" dirty="0">
                <a:latin typeface="Bell MT" panose="02020503060305020303" pitchFamily="18" charset="0"/>
              </a:rPr>
              <a:t>?</a:t>
            </a:r>
          </a:p>
        </p:txBody>
      </p:sp>
      <p:sp>
        <p:nvSpPr>
          <p:cNvPr id="3" name="Content Placeholder 2">
            <a:extLst>
              <a:ext uri="{FF2B5EF4-FFF2-40B4-BE49-F238E27FC236}">
                <a16:creationId xmlns:a16="http://schemas.microsoft.com/office/drawing/2014/main" id="{2F2BE0D0-4AED-2EA8-040D-D0F372F385CC}"/>
              </a:ext>
            </a:extLst>
          </p:cNvPr>
          <p:cNvSpPr>
            <a:spLocks noGrp="1"/>
          </p:cNvSpPr>
          <p:nvPr>
            <p:ph sz="half" idx="1"/>
          </p:nvPr>
        </p:nvSpPr>
        <p:spPr>
          <a:xfrm>
            <a:off x="838200" y="1682061"/>
            <a:ext cx="5181600" cy="4351338"/>
          </a:xfrm>
        </p:spPr>
        <p:txBody>
          <a:bodyPr anchor="ctr">
            <a:normAutofit/>
          </a:bodyPr>
          <a:lstStyle/>
          <a:p>
            <a:r>
              <a:rPr lang="en-US" sz="2400" dirty="0">
                <a:latin typeface="Bell MT" panose="02020503060305020303" pitchFamily="18" charset="0"/>
              </a:rPr>
              <a:t>Simple and intuitive to use.</a:t>
            </a:r>
          </a:p>
          <a:p>
            <a:r>
              <a:rPr lang="en-US" sz="2400" dirty="0">
                <a:latin typeface="Bell MT" panose="02020503060305020303" pitchFamily="18" charset="0"/>
              </a:rPr>
              <a:t>A flexible and quick development flow.</a:t>
            </a:r>
          </a:p>
          <a:p>
            <a:r>
              <a:rPr lang="en-US" sz="2400" dirty="0">
                <a:latin typeface="Bell MT" panose="02020503060305020303" pitchFamily="18" charset="0"/>
              </a:rPr>
              <a:t>Allows reusability of python code. </a:t>
            </a:r>
          </a:p>
          <a:p>
            <a:r>
              <a:rPr lang="en-US" sz="2400" dirty="0">
                <a:latin typeface="Bell MT" panose="02020503060305020303" pitchFamily="18" charset="0"/>
              </a:rPr>
              <a:t>Supports all the popular databases and APIs.</a:t>
            </a:r>
          </a:p>
          <a:p>
            <a:r>
              <a:rPr lang="en-US" sz="2400" dirty="0">
                <a:latin typeface="Bell MT" panose="02020503060305020303" pitchFamily="18" charset="0"/>
              </a:rPr>
              <a:t>Easy to follow documentation.</a:t>
            </a:r>
          </a:p>
          <a:p>
            <a:r>
              <a:rPr lang="en-US" sz="2400" dirty="0">
                <a:latin typeface="Bell MT" panose="02020503060305020303" pitchFamily="18" charset="0"/>
              </a:rPr>
              <a:t>A very active open-source community.</a:t>
            </a:r>
          </a:p>
        </p:txBody>
      </p:sp>
      <p:pic>
        <p:nvPicPr>
          <p:cNvPr id="7" name="Content Placeholder 6">
            <a:extLst>
              <a:ext uri="{FF2B5EF4-FFF2-40B4-BE49-F238E27FC236}">
                <a16:creationId xmlns:a16="http://schemas.microsoft.com/office/drawing/2014/main" id="{3D3BBB50-D6A5-218D-DE76-85769F067442}"/>
              </a:ext>
            </a:extLst>
          </p:cNvPr>
          <p:cNvPicPr>
            <a:picLocks noGrp="1" noChangeAspect="1"/>
          </p:cNvPicPr>
          <p:nvPr>
            <p:ph sz="half" idx="2"/>
          </p:nvPr>
        </p:nvPicPr>
        <p:blipFill>
          <a:blip r:embed="rId2"/>
          <a:stretch>
            <a:fillRect/>
          </a:stretch>
        </p:blipFill>
        <p:spPr>
          <a:xfrm>
            <a:off x="6302963" y="2229125"/>
            <a:ext cx="5669855" cy="3257209"/>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4311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969F-A937-8953-9ED1-F4773F85B3D0}"/>
              </a:ext>
            </a:extLst>
          </p:cNvPr>
          <p:cNvSpPr>
            <a:spLocks noGrp="1"/>
          </p:cNvSpPr>
          <p:nvPr>
            <p:ph type="title"/>
          </p:nvPr>
        </p:nvSpPr>
        <p:spPr>
          <a:xfrm>
            <a:off x="760563" y="2607993"/>
            <a:ext cx="10515600" cy="1325563"/>
          </a:xfrm>
        </p:spPr>
        <p:txBody>
          <a:bodyPr/>
          <a:lstStyle/>
          <a:p>
            <a:pPr algn="ctr"/>
            <a:r>
              <a:rPr lang="en-US" sz="6600" b="1" dirty="0">
                <a:solidFill>
                  <a:schemeClr val="bg1"/>
                </a:solidFill>
                <a:latin typeface="Bell MT" panose="02020503060305020303" pitchFamily="18" charset="0"/>
              </a:rPr>
              <a:t>Motivation</a:t>
            </a:r>
            <a:endParaRPr lang="en-US" b="1" dirty="0">
              <a:solidFill>
                <a:schemeClr val="bg1"/>
              </a:solidFill>
              <a:latin typeface="Bell MT" panose="02020503060305020303" pitchFamily="18" charset="0"/>
            </a:endParaRPr>
          </a:p>
        </p:txBody>
      </p:sp>
    </p:spTree>
    <p:extLst>
      <p:ext uri="{BB962C8B-B14F-4D97-AF65-F5344CB8AC3E}">
        <p14:creationId xmlns:p14="http://schemas.microsoft.com/office/powerpoint/2010/main" val="2332200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B2B4-67ED-6136-7B62-C311916492B4}"/>
              </a:ext>
            </a:extLst>
          </p:cNvPr>
          <p:cNvSpPr>
            <a:spLocks noGrp="1"/>
          </p:cNvSpPr>
          <p:nvPr>
            <p:ph type="title"/>
          </p:nvPr>
        </p:nvSpPr>
        <p:spPr>
          <a:xfrm>
            <a:off x="838200" y="356498"/>
            <a:ext cx="10515600" cy="1325563"/>
          </a:xfrm>
        </p:spPr>
        <p:txBody>
          <a:bodyPr/>
          <a:lstStyle/>
          <a:p>
            <a:r>
              <a:rPr lang="en-US" dirty="0">
                <a:latin typeface="Bell MT" panose="02020503060305020303" pitchFamily="18" charset="0"/>
              </a:rPr>
              <a:t>Things you can do with Streamlit</a:t>
            </a:r>
          </a:p>
        </p:txBody>
      </p:sp>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12" name="Content Placeholder 11">
            <a:extLst>
              <a:ext uri="{FF2B5EF4-FFF2-40B4-BE49-F238E27FC236}">
                <a16:creationId xmlns:a16="http://schemas.microsoft.com/office/drawing/2014/main" id="{15126CB1-B5E4-2D60-BB8A-6CFDF0CEDC09}"/>
              </a:ext>
            </a:extLst>
          </p:cNvPr>
          <p:cNvPicPr>
            <a:picLocks noGrp="1" noChangeAspect="1"/>
          </p:cNvPicPr>
          <p:nvPr>
            <p:ph sz="half" idx="2"/>
          </p:nvPr>
        </p:nvPicPr>
        <p:blipFill>
          <a:blip r:embed="rId2"/>
          <a:stretch>
            <a:fillRect/>
          </a:stretch>
        </p:blipFill>
        <p:spPr>
          <a:xfrm>
            <a:off x="6517256" y="1996014"/>
            <a:ext cx="4450126" cy="3444397"/>
          </a:xfrm>
          <a:prstGeom prst="rect">
            <a:avLst/>
          </a:prstGeom>
        </p:spPr>
      </p:pic>
      <p:pic>
        <p:nvPicPr>
          <p:cNvPr id="11" name="Content Placeholder 10">
            <a:extLst>
              <a:ext uri="{FF2B5EF4-FFF2-40B4-BE49-F238E27FC236}">
                <a16:creationId xmlns:a16="http://schemas.microsoft.com/office/drawing/2014/main" id="{4F3D86B2-0433-35AD-B637-BDE6AE749DA2}"/>
              </a:ext>
            </a:extLst>
          </p:cNvPr>
          <p:cNvPicPr>
            <a:picLocks noGrp="1" noChangeAspect="1"/>
          </p:cNvPicPr>
          <p:nvPr>
            <p:ph sz="half" idx="1"/>
          </p:nvPr>
        </p:nvPicPr>
        <p:blipFill>
          <a:blip r:embed="rId3"/>
          <a:stretch>
            <a:fillRect/>
          </a:stretch>
        </p:blipFill>
        <p:spPr>
          <a:xfrm>
            <a:off x="838200" y="2562176"/>
            <a:ext cx="5181600" cy="2878235"/>
          </a:xfrm>
          <a:prstGeom prst="rect">
            <a:avLst/>
          </a:prstGeom>
        </p:spPr>
      </p:pic>
      <p:sp>
        <p:nvSpPr>
          <p:cNvPr id="13" name="TextBox 12">
            <a:extLst>
              <a:ext uri="{FF2B5EF4-FFF2-40B4-BE49-F238E27FC236}">
                <a16:creationId xmlns:a16="http://schemas.microsoft.com/office/drawing/2014/main" id="{E17A3795-B975-00FA-6E0E-AEA8B0E04770}"/>
              </a:ext>
            </a:extLst>
          </p:cNvPr>
          <p:cNvSpPr txBox="1"/>
          <p:nvPr/>
        </p:nvSpPr>
        <p:spPr>
          <a:xfrm>
            <a:off x="3000554" y="5649589"/>
            <a:ext cx="6190891" cy="461665"/>
          </a:xfrm>
          <a:prstGeom prst="rect">
            <a:avLst/>
          </a:prstGeom>
          <a:noFill/>
          <a:ln w="19050">
            <a:solidFill>
              <a:schemeClr val="accent4">
                <a:lumMod val="60000"/>
                <a:lumOff val="40000"/>
              </a:schemeClr>
            </a:solidFill>
          </a:ln>
        </p:spPr>
        <p:txBody>
          <a:bodyPr wrap="square" rtlCol="0">
            <a:spAutoFit/>
          </a:bodyPr>
          <a:lstStyle/>
          <a:p>
            <a:pPr algn="ctr"/>
            <a:r>
              <a:rPr lang="en-US" sz="2400" dirty="0">
                <a:latin typeface="Bell MT" panose="02020503060305020303" pitchFamily="18" charset="0"/>
              </a:rPr>
              <a:t>Create single and multi-page applications.</a:t>
            </a:r>
          </a:p>
        </p:txBody>
      </p:sp>
    </p:spTree>
    <p:extLst>
      <p:ext uri="{BB962C8B-B14F-4D97-AF65-F5344CB8AC3E}">
        <p14:creationId xmlns:p14="http://schemas.microsoft.com/office/powerpoint/2010/main" val="2645416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B2B4-67ED-6136-7B62-C311916492B4}"/>
              </a:ext>
            </a:extLst>
          </p:cNvPr>
          <p:cNvSpPr>
            <a:spLocks noGrp="1"/>
          </p:cNvSpPr>
          <p:nvPr>
            <p:ph type="title"/>
          </p:nvPr>
        </p:nvSpPr>
        <p:spPr>
          <a:xfrm>
            <a:off x="838200" y="356498"/>
            <a:ext cx="10515600" cy="1325563"/>
          </a:xfrm>
        </p:spPr>
        <p:txBody>
          <a:bodyPr/>
          <a:lstStyle/>
          <a:p>
            <a:r>
              <a:rPr lang="en-US" dirty="0">
                <a:latin typeface="Bell MT" panose="02020503060305020303" pitchFamily="18" charset="0"/>
              </a:rPr>
              <a:t>Things you can do with Streamlit</a:t>
            </a:r>
          </a:p>
        </p:txBody>
      </p:sp>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11266" name="Picture 2" descr="Changing Themes">
            <a:extLst>
              <a:ext uri="{FF2B5EF4-FFF2-40B4-BE49-F238E27FC236}">
                <a16:creationId xmlns:a16="http://schemas.microsoft.com/office/drawing/2014/main" id="{362BC425-912F-C785-4902-F6F1FDB5B26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505200" y="1989882"/>
            <a:ext cx="5181600" cy="28782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2F427C-96ED-CB11-94AA-AC2139A4C54B}"/>
              </a:ext>
            </a:extLst>
          </p:cNvPr>
          <p:cNvSpPr txBox="1"/>
          <p:nvPr/>
        </p:nvSpPr>
        <p:spPr>
          <a:xfrm>
            <a:off x="3000554" y="5254744"/>
            <a:ext cx="6190891" cy="830997"/>
          </a:xfrm>
          <a:prstGeom prst="rect">
            <a:avLst/>
          </a:prstGeom>
          <a:noFill/>
          <a:ln w="19050">
            <a:solidFill>
              <a:schemeClr val="accent4">
                <a:lumMod val="60000"/>
                <a:lumOff val="40000"/>
              </a:schemeClr>
            </a:solidFill>
          </a:ln>
        </p:spPr>
        <p:txBody>
          <a:bodyPr wrap="square" rtlCol="0">
            <a:spAutoFit/>
          </a:bodyPr>
          <a:lstStyle/>
          <a:p>
            <a:pPr algn="ctr"/>
            <a:r>
              <a:rPr lang="en-US" sz="2400" dirty="0">
                <a:latin typeface="Bell MT" panose="02020503060305020303" pitchFamily="18" charset="0"/>
              </a:rPr>
              <a:t>Customize the application without needing knowledge of front-end development.</a:t>
            </a:r>
          </a:p>
        </p:txBody>
      </p:sp>
    </p:spTree>
    <p:extLst>
      <p:ext uri="{BB962C8B-B14F-4D97-AF65-F5344CB8AC3E}">
        <p14:creationId xmlns:p14="http://schemas.microsoft.com/office/powerpoint/2010/main" val="3763172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B2B4-67ED-6136-7B62-C311916492B4}"/>
              </a:ext>
            </a:extLst>
          </p:cNvPr>
          <p:cNvSpPr>
            <a:spLocks noGrp="1"/>
          </p:cNvSpPr>
          <p:nvPr>
            <p:ph type="title"/>
          </p:nvPr>
        </p:nvSpPr>
        <p:spPr>
          <a:xfrm>
            <a:off x="838200" y="356498"/>
            <a:ext cx="10515600" cy="1325563"/>
          </a:xfrm>
        </p:spPr>
        <p:txBody>
          <a:bodyPr/>
          <a:lstStyle/>
          <a:p>
            <a:r>
              <a:rPr lang="en-US" dirty="0">
                <a:latin typeface="Bell MT" panose="02020503060305020303" pitchFamily="18" charset="0"/>
              </a:rPr>
              <a:t>Things you can do with Streamlit</a:t>
            </a:r>
          </a:p>
        </p:txBody>
      </p:sp>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AAC6463-D3CE-BB1B-1D45-AB39F38DDD9E}"/>
              </a:ext>
            </a:extLst>
          </p:cNvPr>
          <p:cNvPicPr>
            <a:picLocks noChangeAspect="1"/>
          </p:cNvPicPr>
          <p:nvPr/>
        </p:nvPicPr>
        <p:blipFill>
          <a:blip r:embed="rId2"/>
          <a:stretch>
            <a:fillRect/>
          </a:stretch>
        </p:blipFill>
        <p:spPr>
          <a:xfrm>
            <a:off x="5919970" y="1828959"/>
            <a:ext cx="5935599" cy="2984830"/>
          </a:xfrm>
          <a:prstGeom prst="rect">
            <a:avLst/>
          </a:prstGeom>
          <a:effectLst>
            <a:outerShdw blurRad="50800" dist="38100" dir="5400000" algn="t" rotWithShape="0">
              <a:prstClr val="black">
                <a:alpha val="40000"/>
              </a:prstClr>
            </a:outerShdw>
          </a:effectLst>
        </p:spPr>
      </p:pic>
      <p:pic>
        <p:nvPicPr>
          <p:cNvPr id="10" name="Picture 9">
            <a:extLst>
              <a:ext uri="{FF2B5EF4-FFF2-40B4-BE49-F238E27FC236}">
                <a16:creationId xmlns:a16="http://schemas.microsoft.com/office/drawing/2014/main" id="{CE8EFF60-E49D-4F38-42F2-BE36CAC30A40}"/>
              </a:ext>
            </a:extLst>
          </p:cNvPr>
          <p:cNvPicPr>
            <a:picLocks noChangeAspect="1"/>
          </p:cNvPicPr>
          <p:nvPr/>
        </p:nvPicPr>
        <p:blipFill>
          <a:blip r:embed="rId3"/>
          <a:stretch>
            <a:fillRect/>
          </a:stretch>
        </p:blipFill>
        <p:spPr>
          <a:xfrm>
            <a:off x="440986" y="1828959"/>
            <a:ext cx="5316135" cy="297981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AC50D2E2-5904-4AAA-C14A-8C0DFC33665A}"/>
              </a:ext>
            </a:extLst>
          </p:cNvPr>
          <p:cNvSpPr txBox="1"/>
          <p:nvPr/>
        </p:nvSpPr>
        <p:spPr>
          <a:xfrm>
            <a:off x="3000554" y="5060783"/>
            <a:ext cx="6190891" cy="1200329"/>
          </a:xfrm>
          <a:prstGeom prst="rect">
            <a:avLst/>
          </a:prstGeom>
          <a:noFill/>
          <a:ln w="19050">
            <a:solidFill>
              <a:schemeClr val="accent4">
                <a:lumMod val="60000"/>
                <a:lumOff val="40000"/>
              </a:schemeClr>
            </a:solidFill>
          </a:ln>
        </p:spPr>
        <p:txBody>
          <a:bodyPr wrap="square" rtlCol="0">
            <a:spAutoFit/>
          </a:bodyPr>
          <a:lstStyle/>
          <a:p>
            <a:pPr algn="ctr"/>
            <a:r>
              <a:rPr lang="en-US" sz="2400" dirty="0">
                <a:latin typeface="Bell MT" panose="02020503060305020303" pitchFamily="18" charset="0"/>
              </a:rPr>
              <a:t>Create visually stimulating charts and graphics and deploy them in the form of a web app for your client.</a:t>
            </a:r>
          </a:p>
        </p:txBody>
      </p:sp>
    </p:spTree>
    <p:extLst>
      <p:ext uri="{BB962C8B-B14F-4D97-AF65-F5344CB8AC3E}">
        <p14:creationId xmlns:p14="http://schemas.microsoft.com/office/powerpoint/2010/main" val="1003011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B2B4-67ED-6136-7B62-C311916492B4}"/>
              </a:ext>
            </a:extLst>
          </p:cNvPr>
          <p:cNvSpPr>
            <a:spLocks noGrp="1"/>
          </p:cNvSpPr>
          <p:nvPr>
            <p:ph type="title"/>
          </p:nvPr>
        </p:nvSpPr>
        <p:spPr>
          <a:xfrm>
            <a:off x="838200" y="356498"/>
            <a:ext cx="10515600" cy="1325563"/>
          </a:xfrm>
        </p:spPr>
        <p:txBody>
          <a:bodyPr/>
          <a:lstStyle/>
          <a:p>
            <a:r>
              <a:rPr lang="en-US" dirty="0">
                <a:latin typeface="Bell MT" panose="02020503060305020303" pitchFamily="18" charset="0"/>
              </a:rPr>
              <a:t>Things you can do with Streamlit</a:t>
            </a:r>
          </a:p>
        </p:txBody>
      </p:sp>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C50D2E2-5904-4AAA-C14A-8C0DFC33665A}"/>
              </a:ext>
            </a:extLst>
          </p:cNvPr>
          <p:cNvSpPr txBox="1"/>
          <p:nvPr/>
        </p:nvSpPr>
        <p:spPr>
          <a:xfrm>
            <a:off x="3330538" y="5175939"/>
            <a:ext cx="6190891" cy="830997"/>
          </a:xfrm>
          <a:prstGeom prst="rect">
            <a:avLst/>
          </a:prstGeom>
          <a:noFill/>
          <a:ln w="19050">
            <a:solidFill>
              <a:schemeClr val="accent4">
                <a:lumMod val="60000"/>
                <a:lumOff val="40000"/>
              </a:schemeClr>
            </a:solidFill>
          </a:ln>
        </p:spPr>
        <p:txBody>
          <a:bodyPr wrap="square" rtlCol="0">
            <a:spAutoFit/>
          </a:bodyPr>
          <a:lstStyle/>
          <a:p>
            <a:pPr algn="ctr"/>
            <a:r>
              <a:rPr lang="en-US" sz="2400" dirty="0">
                <a:latin typeface="Bell MT" panose="02020503060305020303" pitchFamily="18" charset="0"/>
              </a:rPr>
              <a:t>Use popular frameworks and libraries with Streamlit to create sophisticated applications.</a:t>
            </a:r>
          </a:p>
        </p:txBody>
      </p:sp>
      <p:pic>
        <p:nvPicPr>
          <p:cNvPr id="4" name="Picture 3">
            <a:extLst>
              <a:ext uri="{FF2B5EF4-FFF2-40B4-BE49-F238E27FC236}">
                <a16:creationId xmlns:a16="http://schemas.microsoft.com/office/drawing/2014/main" id="{C6E28669-8F07-7E0D-F99B-46D135DC9D98}"/>
              </a:ext>
            </a:extLst>
          </p:cNvPr>
          <p:cNvPicPr>
            <a:picLocks noChangeAspect="1"/>
          </p:cNvPicPr>
          <p:nvPr/>
        </p:nvPicPr>
        <p:blipFill>
          <a:blip r:embed="rId2"/>
          <a:stretch>
            <a:fillRect/>
          </a:stretch>
        </p:blipFill>
        <p:spPr>
          <a:xfrm>
            <a:off x="7046391" y="1316889"/>
            <a:ext cx="3876040" cy="3592099"/>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1266A7D4-9A9B-6340-B7F8-91D6523B0926}"/>
              </a:ext>
            </a:extLst>
          </p:cNvPr>
          <p:cNvPicPr>
            <a:picLocks noChangeAspect="1"/>
          </p:cNvPicPr>
          <p:nvPr/>
        </p:nvPicPr>
        <p:blipFill>
          <a:blip r:embed="rId3"/>
          <a:stretch>
            <a:fillRect/>
          </a:stretch>
        </p:blipFill>
        <p:spPr>
          <a:xfrm>
            <a:off x="1665641" y="2025092"/>
            <a:ext cx="4760343" cy="25322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17770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969F-A937-8953-9ED1-F4773F85B3D0}"/>
              </a:ext>
            </a:extLst>
          </p:cNvPr>
          <p:cNvSpPr>
            <a:spLocks noGrp="1"/>
          </p:cNvSpPr>
          <p:nvPr>
            <p:ph type="title"/>
          </p:nvPr>
        </p:nvSpPr>
        <p:spPr>
          <a:xfrm>
            <a:off x="760563" y="2607993"/>
            <a:ext cx="10515600" cy="1325563"/>
          </a:xfrm>
        </p:spPr>
        <p:txBody>
          <a:bodyPr/>
          <a:lstStyle/>
          <a:p>
            <a:pPr algn="ctr"/>
            <a:r>
              <a:rPr lang="en-US" sz="6600" b="1" dirty="0">
                <a:solidFill>
                  <a:schemeClr val="bg1"/>
                </a:solidFill>
                <a:latin typeface="Bell MT" panose="02020503060305020303" pitchFamily="18" charset="0"/>
              </a:rPr>
              <a:t>Demo</a:t>
            </a:r>
            <a:endParaRPr lang="en-US" b="1" dirty="0">
              <a:solidFill>
                <a:schemeClr val="bg1"/>
              </a:solidFill>
              <a:latin typeface="Bell MT" panose="02020503060305020303" pitchFamily="18" charset="0"/>
            </a:endParaRPr>
          </a:p>
        </p:txBody>
      </p:sp>
    </p:spTree>
    <p:extLst>
      <p:ext uri="{BB962C8B-B14F-4D97-AF65-F5344CB8AC3E}">
        <p14:creationId xmlns:p14="http://schemas.microsoft.com/office/powerpoint/2010/main" val="243197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180DCFE-9067-5BA3-BE17-3C7D961C0FF3}"/>
              </a:ext>
            </a:extLst>
          </p:cNvPr>
          <p:cNvSpPr txBox="1"/>
          <p:nvPr/>
        </p:nvSpPr>
        <p:spPr>
          <a:xfrm>
            <a:off x="9267908" y="2023110"/>
            <a:ext cx="2822491" cy="284607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Bell MT" panose="02020503060305020303" pitchFamily="18" charset="0"/>
              </a:rPr>
              <a:t>Modeling and Experimentation with PyCaret</a:t>
            </a:r>
          </a:p>
        </p:txBody>
      </p:sp>
      <p:sp>
        <p:nvSpPr>
          <p:cNvPr id="21" name="Rectangle 2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CFB2FB7-53A7-FCE4-1571-F78313BAD7F5}"/>
              </a:ext>
            </a:extLst>
          </p:cNvPr>
          <p:cNvPicPr>
            <a:picLocks noChangeAspect="1"/>
          </p:cNvPicPr>
          <p:nvPr/>
        </p:nvPicPr>
        <p:blipFill>
          <a:blip r:embed="rId2"/>
          <a:stretch>
            <a:fillRect/>
          </a:stretch>
        </p:blipFill>
        <p:spPr>
          <a:xfrm>
            <a:off x="1417959" y="2148795"/>
            <a:ext cx="5318337" cy="2560410"/>
          </a:xfrm>
          <a:prstGeom prst="rect">
            <a:avLst/>
          </a:prstGeom>
        </p:spPr>
      </p:pic>
    </p:spTree>
    <p:extLst>
      <p:ext uri="{BB962C8B-B14F-4D97-AF65-F5344CB8AC3E}">
        <p14:creationId xmlns:p14="http://schemas.microsoft.com/office/powerpoint/2010/main" val="885235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F8DE3-8B5D-A658-52CE-97661774E326}"/>
              </a:ext>
            </a:extLst>
          </p:cNvPr>
          <p:cNvSpPr>
            <a:spLocks noGrp="1"/>
          </p:cNvSpPr>
          <p:nvPr>
            <p:ph type="title"/>
          </p:nvPr>
        </p:nvSpPr>
        <p:spPr/>
        <p:txBody>
          <a:bodyPr>
            <a:normAutofit/>
          </a:bodyPr>
          <a:lstStyle/>
          <a:p>
            <a:r>
              <a:rPr lang="en-US" sz="3600" dirty="0">
                <a:latin typeface="Bell MT" panose="02020503060305020303" pitchFamily="18" charset="0"/>
              </a:rPr>
              <a:t>What is PyCaret?</a:t>
            </a:r>
          </a:p>
        </p:txBody>
      </p:sp>
      <p:sp>
        <p:nvSpPr>
          <p:cNvPr id="3" name="Rectangle 2">
            <a:extLst>
              <a:ext uri="{FF2B5EF4-FFF2-40B4-BE49-F238E27FC236}">
                <a16:creationId xmlns:a16="http://schemas.microsoft.com/office/drawing/2014/main" id="{03F3E401-92F3-9AE5-D831-E07D6C2F5AA5}"/>
              </a:ext>
            </a:extLst>
          </p:cNvPr>
          <p:cNvSpPr/>
          <p:nvPr/>
        </p:nvSpPr>
        <p:spPr>
          <a:xfrm>
            <a:off x="0" y="-8626"/>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320B84C-8CFA-8954-74D1-FBC823F79575}"/>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84838BD-2673-1BC6-6012-8792B051BDE0}"/>
              </a:ext>
            </a:extLst>
          </p:cNvPr>
          <p:cNvSpPr txBox="1"/>
          <p:nvPr/>
        </p:nvSpPr>
        <p:spPr>
          <a:xfrm>
            <a:off x="947398" y="1690687"/>
            <a:ext cx="9652540" cy="1015663"/>
          </a:xfrm>
          <a:prstGeom prst="rect">
            <a:avLst/>
          </a:prstGeom>
          <a:noFill/>
        </p:spPr>
        <p:txBody>
          <a:bodyPr wrap="square" rtlCol="0">
            <a:spAutoFit/>
          </a:bodyPr>
          <a:lstStyle/>
          <a:p>
            <a:pPr algn="just"/>
            <a:r>
              <a:rPr lang="en-US" sz="2000" b="0" i="0" dirty="0">
                <a:solidFill>
                  <a:srgbClr val="222222"/>
                </a:solidFill>
                <a:effectLst/>
                <a:latin typeface="Bell MT" panose="02020503060305020303" pitchFamily="18" charset="0"/>
              </a:rPr>
              <a:t>PyCaret is an open-source, low-code machine learning library in Python that automates machine learning workflows. It is an end-to-end machine learning and model management tool that exponentially speeds up the experiment cycle and makes you more productive.</a:t>
            </a:r>
          </a:p>
        </p:txBody>
      </p:sp>
      <p:pic>
        <p:nvPicPr>
          <p:cNvPr id="8" name="Picture 7">
            <a:extLst>
              <a:ext uri="{FF2B5EF4-FFF2-40B4-BE49-F238E27FC236}">
                <a16:creationId xmlns:a16="http://schemas.microsoft.com/office/drawing/2014/main" id="{2CE08BF2-B985-9F4C-6F35-AA2C8D4AA9CA}"/>
              </a:ext>
            </a:extLst>
          </p:cNvPr>
          <p:cNvPicPr>
            <a:picLocks noChangeAspect="1"/>
          </p:cNvPicPr>
          <p:nvPr/>
        </p:nvPicPr>
        <p:blipFill>
          <a:blip r:embed="rId2"/>
          <a:stretch>
            <a:fillRect/>
          </a:stretch>
        </p:blipFill>
        <p:spPr>
          <a:xfrm>
            <a:off x="3286605" y="3027259"/>
            <a:ext cx="5400675"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258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B2B4-67ED-6136-7B62-C311916492B4}"/>
              </a:ext>
            </a:extLst>
          </p:cNvPr>
          <p:cNvSpPr>
            <a:spLocks noGrp="1"/>
          </p:cNvSpPr>
          <p:nvPr>
            <p:ph type="title"/>
          </p:nvPr>
        </p:nvSpPr>
        <p:spPr>
          <a:xfrm>
            <a:off x="838200" y="356498"/>
            <a:ext cx="10515600" cy="1325563"/>
          </a:xfrm>
        </p:spPr>
        <p:txBody>
          <a:bodyPr/>
          <a:lstStyle/>
          <a:p>
            <a:r>
              <a:rPr lang="en-US" dirty="0">
                <a:latin typeface="Bell MT" panose="02020503060305020303" pitchFamily="18" charset="0"/>
              </a:rPr>
              <a:t>Why use PyCaret?</a:t>
            </a:r>
          </a:p>
        </p:txBody>
      </p:sp>
      <p:sp>
        <p:nvSpPr>
          <p:cNvPr id="3" name="Content Placeholder 2">
            <a:extLst>
              <a:ext uri="{FF2B5EF4-FFF2-40B4-BE49-F238E27FC236}">
                <a16:creationId xmlns:a16="http://schemas.microsoft.com/office/drawing/2014/main" id="{2F2BE0D0-4AED-2EA8-040D-D0F372F385CC}"/>
              </a:ext>
            </a:extLst>
          </p:cNvPr>
          <p:cNvSpPr>
            <a:spLocks noGrp="1"/>
          </p:cNvSpPr>
          <p:nvPr>
            <p:ph sz="half" idx="1"/>
          </p:nvPr>
        </p:nvSpPr>
        <p:spPr>
          <a:xfrm>
            <a:off x="666750" y="2152254"/>
            <a:ext cx="5181600" cy="3698079"/>
          </a:xfrm>
        </p:spPr>
        <p:txBody>
          <a:bodyPr anchor="ctr">
            <a:normAutofit/>
          </a:bodyPr>
          <a:lstStyle/>
          <a:p>
            <a:r>
              <a:rPr lang="en-US" sz="2400" dirty="0">
                <a:latin typeface="Bell MT" panose="02020503060305020303" pitchFamily="18" charset="0"/>
              </a:rPr>
              <a:t>It is a low-code and fast modeling solution.</a:t>
            </a:r>
          </a:p>
          <a:p>
            <a:r>
              <a:rPr lang="en-US" sz="2400" dirty="0">
                <a:latin typeface="Bell MT" panose="02020503060305020303" pitchFamily="18" charset="0"/>
              </a:rPr>
              <a:t>Great for running rapid experimentation and analyzing feature importance.</a:t>
            </a:r>
          </a:p>
          <a:p>
            <a:r>
              <a:rPr lang="en-US" sz="2400" dirty="0">
                <a:latin typeface="Bell MT" panose="02020503060305020303" pitchFamily="18" charset="0"/>
              </a:rPr>
              <a:t>It is a deployment-ready library with reproducible pipeline results.</a:t>
            </a:r>
          </a:p>
          <a:p>
            <a:pPr marL="0" indent="0">
              <a:buNone/>
            </a:pPr>
            <a:endParaRPr lang="en-US" sz="2400" dirty="0"/>
          </a:p>
        </p:txBody>
      </p:sp>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aphicFrame>
        <p:nvGraphicFramePr>
          <p:cNvPr id="10" name="Content Placeholder 3">
            <a:extLst>
              <a:ext uri="{FF2B5EF4-FFF2-40B4-BE49-F238E27FC236}">
                <a16:creationId xmlns:a16="http://schemas.microsoft.com/office/drawing/2014/main" id="{D26A6729-C088-684C-A3DC-5502834EBC90}"/>
              </a:ext>
            </a:extLst>
          </p:cNvPr>
          <p:cNvGraphicFramePr>
            <a:graphicFrameLocks noGrp="1"/>
          </p:cNvGraphicFramePr>
          <p:nvPr>
            <p:ph sz="half" idx="2"/>
            <p:extLst>
              <p:ext uri="{D42A27DB-BD31-4B8C-83A1-F6EECF244321}">
                <p14:modId xmlns:p14="http://schemas.microsoft.com/office/powerpoint/2010/main" val="3007603627"/>
              </p:ext>
            </p:extLst>
          </p:nvPr>
        </p:nvGraphicFramePr>
        <p:xfrm>
          <a:off x="5695950" y="1682061"/>
          <a:ext cx="6105525"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68492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B2B4-67ED-6136-7B62-C311916492B4}"/>
              </a:ext>
            </a:extLst>
          </p:cNvPr>
          <p:cNvSpPr>
            <a:spLocks noGrp="1"/>
          </p:cNvSpPr>
          <p:nvPr>
            <p:ph type="title"/>
          </p:nvPr>
        </p:nvSpPr>
        <p:spPr>
          <a:xfrm>
            <a:off x="838200" y="356498"/>
            <a:ext cx="10515600" cy="1325563"/>
          </a:xfrm>
        </p:spPr>
        <p:txBody>
          <a:bodyPr/>
          <a:lstStyle/>
          <a:p>
            <a:r>
              <a:rPr lang="en-US" dirty="0">
                <a:latin typeface="Bell MT" panose="02020503060305020303" pitchFamily="18" charset="0"/>
              </a:rPr>
              <a:t>Things you can do with PyCaret</a:t>
            </a:r>
          </a:p>
        </p:txBody>
      </p:sp>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C50D2E2-5904-4AAA-C14A-8C0DFC33665A}"/>
              </a:ext>
            </a:extLst>
          </p:cNvPr>
          <p:cNvSpPr txBox="1"/>
          <p:nvPr/>
        </p:nvSpPr>
        <p:spPr>
          <a:xfrm>
            <a:off x="2891497" y="5175939"/>
            <a:ext cx="6190891" cy="830997"/>
          </a:xfrm>
          <a:prstGeom prst="rect">
            <a:avLst/>
          </a:prstGeom>
          <a:noFill/>
          <a:ln w="19050">
            <a:solidFill>
              <a:schemeClr val="accent4">
                <a:lumMod val="60000"/>
                <a:lumOff val="40000"/>
              </a:schemeClr>
            </a:solidFill>
          </a:ln>
        </p:spPr>
        <p:txBody>
          <a:bodyPr wrap="square" rtlCol="0">
            <a:spAutoFit/>
          </a:bodyPr>
          <a:lstStyle/>
          <a:p>
            <a:pPr algn="ctr"/>
            <a:r>
              <a:rPr lang="en-US" sz="2400" dirty="0">
                <a:latin typeface="Bell MT" panose="02020503060305020303" pitchFamily="18" charset="0"/>
              </a:rPr>
              <a:t>Run an end-to-end ML Pipeline for experimentations that can easily be deployed.</a:t>
            </a:r>
          </a:p>
        </p:txBody>
      </p:sp>
      <p:pic>
        <p:nvPicPr>
          <p:cNvPr id="7" name="Picture 6">
            <a:extLst>
              <a:ext uri="{FF2B5EF4-FFF2-40B4-BE49-F238E27FC236}">
                <a16:creationId xmlns:a16="http://schemas.microsoft.com/office/drawing/2014/main" id="{D85E4F42-52BF-BDD5-0D04-8B390D041684}"/>
              </a:ext>
            </a:extLst>
          </p:cNvPr>
          <p:cNvPicPr>
            <a:picLocks noChangeAspect="1"/>
          </p:cNvPicPr>
          <p:nvPr/>
        </p:nvPicPr>
        <p:blipFill>
          <a:blip r:embed="rId2"/>
          <a:stretch>
            <a:fillRect/>
          </a:stretch>
        </p:blipFill>
        <p:spPr>
          <a:xfrm>
            <a:off x="3248881" y="1422630"/>
            <a:ext cx="5694237" cy="34933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75577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B2B4-67ED-6136-7B62-C311916492B4}"/>
              </a:ext>
            </a:extLst>
          </p:cNvPr>
          <p:cNvSpPr>
            <a:spLocks noGrp="1"/>
          </p:cNvSpPr>
          <p:nvPr>
            <p:ph type="title"/>
          </p:nvPr>
        </p:nvSpPr>
        <p:spPr>
          <a:xfrm>
            <a:off x="838200" y="356498"/>
            <a:ext cx="10515600" cy="1325563"/>
          </a:xfrm>
        </p:spPr>
        <p:txBody>
          <a:bodyPr/>
          <a:lstStyle/>
          <a:p>
            <a:r>
              <a:rPr lang="en-US" dirty="0">
                <a:latin typeface="Bell MT" panose="02020503060305020303" pitchFamily="18" charset="0"/>
              </a:rPr>
              <a:t>Things you can do with PyCaret</a:t>
            </a:r>
          </a:p>
        </p:txBody>
      </p:sp>
      <p:sp>
        <p:nvSpPr>
          <p:cNvPr id="5" name="Rectangle 4">
            <a:extLst>
              <a:ext uri="{FF2B5EF4-FFF2-40B4-BE49-F238E27FC236}">
                <a16:creationId xmlns:a16="http://schemas.microsoft.com/office/drawing/2014/main" id="{C93CA05C-15BC-B5E3-AA47-927DE216312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82872C-853C-A756-36BD-FB61CBF0D5C7}"/>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C50D2E2-5904-4AAA-C14A-8C0DFC33665A}"/>
              </a:ext>
            </a:extLst>
          </p:cNvPr>
          <p:cNvSpPr txBox="1"/>
          <p:nvPr/>
        </p:nvSpPr>
        <p:spPr>
          <a:xfrm>
            <a:off x="2891497" y="5175939"/>
            <a:ext cx="6190891" cy="830997"/>
          </a:xfrm>
          <a:prstGeom prst="rect">
            <a:avLst/>
          </a:prstGeom>
          <a:noFill/>
          <a:ln w="19050">
            <a:solidFill>
              <a:schemeClr val="accent4">
                <a:lumMod val="60000"/>
                <a:lumOff val="40000"/>
              </a:schemeClr>
            </a:solidFill>
          </a:ln>
        </p:spPr>
        <p:txBody>
          <a:bodyPr wrap="square" rtlCol="0">
            <a:spAutoFit/>
          </a:bodyPr>
          <a:lstStyle/>
          <a:p>
            <a:pPr algn="ctr"/>
            <a:r>
              <a:rPr lang="en-US" sz="2400" dirty="0">
                <a:latin typeface="Bell MT" panose="02020503060305020303" pitchFamily="18" charset="0"/>
              </a:rPr>
              <a:t>Run an end-to-end ML Pipeline for experimentations that can easily be deployed.</a:t>
            </a:r>
          </a:p>
        </p:txBody>
      </p:sp>
      <p:sp>
        <p:nvSpPr>
          <p:cNvPr id="4" name="Rectangle: Rounded Corners 3">
            <a:extLst>
              <a:ext uri="{FF2B5EF4-FFF2-40B4-BE49-F238E27FC236}">
                <a16:creationId xmlns:a16="http://schemas.microsoft.com/office/drawing/2014/main" id="{A599FF01-F6EB-C53A-F6C2-8DAF31D4F943}"/>
              </a:ext>
            </a:extLst>
          </p:cNvPr>
          <p:cNvSpPr/>
          <p:nvPr/>
        </p:nvSpPr>
        <p:spPr>
          <a:xfrm>
            <a:off x="3752850" y="1682060"/>
            <a:ext cx="2343150" cy="1325563"/>
          </a:xfrm>
          <a:prstGeom prst="roundRect">
            <a:avLst/>
          </a:prstGeom>
          <a:solidFill>
            <a:schemeClr val="accent4">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ell MT" panose="02020503060305020303" pitchFamily="18" charset="0"/>
              </a:rPr>
              <a:t>Regression</a:t>
            </a:r>
          </a:p>
        </p:txBody>
      </p:sp>
      <p:sp>
        <p:nvSpPr>
          <p:cNvPr id="8" name="Rectangle: Rounded Corners 7">
            <a:extLst>
              <a:ext uri="{FF2B5EF4-FFF2-40B4-BE49-F238E27FC236}">
                <a16:creationId xmlns:a16="http://schemas.microsoft.com/office/drawing/2014/main" id="{58E6FCB0-5AF2-B2B2-D974-1323ACB25C17}"/>
              </a:ext>
            </a:extLst>
          </p:cNvPr>
          <p:cNvSpPr/>
          <p:nvPr/>
        </p:nvSpPr>
        <p:spPr>
          <a:xfrm>
            <a:off x="6241016" y="1682061"/>
            <a:ext cx="2343150" cy="1325563"/>
          </a:xfrm>
          <a:prstGeom prst="roundRect">
            <a:avLst/>
          </a:prstGeom>
          <a:solidFill>
            <a:schemeClr val="accent4">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ell MT" panose="02020503060305020303" pitchFamily="18" charset="0"/>
              </a:rPr>
              <a:t>Clustering</a:t>
            </a:r>
          </a:p>
        </p:txBody>
      </p:sp>
      <p:sp>
        <p:nvSpPr>
          <p:cNvPr id="9" name="Rectangle: Rounded Corners 8">
            <a:extLst>
              <a:ext uri="{FF2B5EF4-FFF2-40B4-BE49-F238E27FC236}">
                <a16:creationId xmlns:a16="http://schemas.microsoft.com/office/drawing/2014/main" id="{27849C0F-E6EF-1857-6240-4BCDCEE9B44E}"/>
              </a:ext>
            </a:extLst>
          </p:cNvPr>
          <p:cNvSpPr/>
          <p:nvPr/>
        </p:nvSpPr>
        <p:spPr>
          <a:xfrm>
            <a:off x="8729182" y="1682060"/>
            <a:ext cx="2343150" cy="1325563"/>
          </a:xfrm>
          <a:prstGeom prst="roundRect">
            <a:avLst/>
          </a:prstGeom>
          <a:solidFill>
            <a:schemeClr val="accent4">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ell MT" panose="02020503060305020303" pitchFamily="18" charset="0"/>
              </a:rPr>
              <a:t>NLP</a:t>
            </a:r>
          </a:p>
        </p:txBody>
      </p:sp>
      <p:sp>
        <p:nvSpPr>
          <p:cNvPr id="10" name="Rectangle: Rounded Corners 9">
            <a:extLst>
              <a:ext uri="{FF2B5EF4-FFF2-40B4-BE49-F238E27FC236}">
                <a16:creationId xmlns:a16="http://schemas.microsoft.com/office/drawing/2014/main" id="{7C3A4B61-2608-7040-5148-4D4A72F792D0}"/>
              </a:ext>
            </a:extLst>
          </p:cNvPr>
          <p:cNvSpPr/>
          <p:nvPr/>
        </p:nvSpPr>
        <p:spPr>
          <a:xfrm>
            <a:off x="1264684" y="1682060"/>
            <a:ext cx="2343150" cy="1325563"/>
          </a:xfrm>
          <a:prstGeom prst="roundRect">
            <a:avLst/>
          </a:prstGeom>
          <a:solidFill>
            <a:schemeClr val="accent4">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ell MT" panose="02020503060305020303" pitchFamily="18" charset="0"/>
              </a:rPr>
              <a:t>Classification</a:t>
            </a:r>
          </a:p>
        </p:txBody>
      </p:sp>
      <p:sp>
        <p:nvSpPr>
          <p:cNvPr id="11" name="Rectangle: Rounded Corners 10">
            <a:extLst>
              <a:ext uri="{FF2B5EF4-FFF2-40B4-BE49-F238E27FC236}">
                <a16:creationId xmlns:a16="http://schemas.microsoft.com/office/drawing/2014/main" id="{6CD7B486-A0A4-1E53-789C-495B0DAEB509}"/>
              </a:ext>
            </a:extLst>
          </p:cNvPr>
          <p:cNvSpPr/>
          <p:nvPr/>
        </p:nvSpPr>
        <p:spPr>
          <a:xfrm>
            <a:off x="6241016" y="3288260"/>
            <a:ext cx="2343150" cy="1325563"/>
          </a:xfrm>
          <a:prstGeom prst="roundRect">
            <a:avLst/>
          </a:prstGeom>
          <a:solidFill>
            <a:schemeClr val="accent4">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ell MT" panose="02020503060305020303" pitchFamily="18" charset="0"/>
              </a:rPr>
              <a:t>Time Series (Beta)</a:t>
            </a:r>
          </a:p>
        </p:txBody>
      </p:sp>
      <p:sp>
        <p:nvSpPr>
          <p:cNvPr id="14" name="Rectangle: Rounded Corners 13">
            <a:extLst>
              <a:ext uri="{FF2B5EF4-FFF2-40B4-BE49-F238E27FC236}">
                <a16:creationId xmlns:a16="http://schemas.microsoft.com/office/drawing/2014/main" id="{C78A7EF2-6023-D415-42B8-58CF2FA50991}"/>
              </a:ext>
            </a:extLst>
          </p:cNvPr>
          <p:cNvSpPr/>
          <p:nvPr/>
        </p:nvSpPr>
        <p:spPr>
          <a:xfrm>
            <a:off x="3752850" y="3288260"/>
            <a:ext cx="2343150" cy="1325563"/>
          </a:xfrm>
          <a:prstGeom prst="roundRect">
            <a:avLst/>
          </a:prstGeom>
          <a:solidFill>
            <a:schemeClr val="accent4">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ell MT" panose="02020503060305020303" pitchFamily="18" charset="0"/>
              </a:rPr>
              <a:t>Anomaly Detection</a:t>
            </a:r>
          </a:p>
        </p:txBody>
      </p:sp>
    </p:spTree>
    <p:extLst>
      <p:ext uri="{BB962C8B-B14F-4D97-AF65-F5344CB8AC3E}">
        <p14:creationId xmlns:p14="http://schemas.microsoft.com/office/powerpoint/2010/main" val="1289646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9A8B-715A-7EF7-F681-1C74FE003F6E}"/>
              </a:ext>
            </a:extLst>
          </p:cNvPr>
          <p:cNvSpPr>
            <a:spLocks noGrp="1"/>
          </p:cNvSpPr>
          <p:nvPr>
            <p:ph type="title"/>
          </p:nvPr>
        </p:nvSpPr>
        <p:spPr>
          <a:xfrm>
            <a:off x="742950" y="227012"/>
            <a:ext cx="10515600" cy="1325563"/>
          </a:xfrm>
        </p:spPr>
        <p:txBody>
          <a:bodyPr/>
          <a:lstStyle/>
          <a:p>
            <a:r>
              <a:rPr lang="en-US" dirty="0">
                <a:latin typeface="Bell MT" panose="02020503060305020303" pitchFamily="18" charset="0"/>
              </a:rPr>
              <a:t>Workshop Outline</a:t>
            </a:r>
          </a:p>
        </p:txBody>
      </p:sp>
      <p:sp>
        <p:nvSpPr>
          <p:cNvPr id="6" name="Freeform: Shape 5">
            <a:extLst>
              <a:ext uri="{FF2B5EF4-FFF2-40B4-BE49-F238E27FC236}">
                <a16:creationId xmlns:a16="http://schemas.microsoft.com/office/drawing/2014/main" id="{750FD3FD-5E40-E4FA-269E-453F0E66FA49}"/>
              </a:ext>
            </a:extLst>
          </p:cNvPr>
          <p:cNvSpPr/>
          <p:nvPr/>
        </p:nvSpPr>
        <p:spPr>
          <a:xfrm>
            <a:off x="9455560" y="4086398"/>
            <a:ext cx="2450690" cy="2581102"/>
          </a:xfrm>
          <a:custGeom>
            <a:avLst/>
            <a:gdLst>
              <a:gd name="connsiteX0" fmla="*/ 2450690 w 2450690"/>
              <a:gd name="connsiteY0" fmla="*/ 0 h 2581102"/>
              <a:gd name="connsiteX1" fmla="*/ 2450690 w 2450690"/>
              <a:gd name="connsiteY1" fmla="*/ 2581102 h 2581102"/>
              <a:gd name="connsiteX2" fmla="*/ 0 w 2450690"/>
              <a:gd name="connsiteY2" fmla="*/ 2581102 h 2581102"/>
            </a:gdLst>
            <a:ahLst/>
            <a:cxnLst>
              <a:cxn ang="0">
                <a:pos x="connsiteX0" y="connsiteY0"/>
              </a:cxn>
              <a:cxn ang="0">
                <a:pos x="connsiteX1" y="connsiteY1"/>
              </a:cxn>
              <a:cxn ang="0">
                <a:pos x="connsiteX2" y="connsiteY2"/>
              </a:cxn>
            </a:cxnLst>
            <a:rect l="l" t="t" r="r" b="b"/>
            <a:pathLst>
              <a:path w="2450690" h="2581102">
                <a:moveTo>
                  <a:pt x="2450690" y="0"/>
                </a:moveTo>
                <a:lnTo>
                  <a:pt x="2450690" y="2581102"/>
                </a:lnTo>
                <a:lnTo>
                  <a:pt x="0" y="2581102"/>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388C541C-CA64-1425-1DC8-ABBB3BA6607A}"/>
              </a:ext>
            </a:extLst>
          </p:cNvPr>
          <p:cNvSpPr>
            <a:spLocks noGrp="1"/>
          </p:cNvSpPr>
          <p:nvPr>
            <p:ph idx="1"/>
          </p:nvPr>
        </p:nvSpPr>
        <p:spPr>
          <a:xfrm>
            <a:off x="600075" y="1552575"/>
            <a:ext cx="11068049" cy="4940300"/>
          </a:xfrm>
          <a:ln>
            <a:solidFill>
              <a:schemeClr val="tx1"/>
            </a:solidFill>
          </a:ln>
        </p:spPr>
        <p:txBody>
          <a:bodyPr anchor="ctr"/>
          <a:lstStyle/>
          <a:p>
            <a:pPr marL="514350" indent="-514350">
              <a:buFont typeface="+mj-lt"/>
              <a:buAutoNum type="arabicPeriod"/>
            </a:pPr>
            <a:r>
              <a:rPr lang="en-US" b="1" dirty="0">
                <a:latin typeface="Bell MT" panose="02020503060305020303" pitchFamily="18" charset="0"/>
              </a:rPr>
              <a:t>Session – 1</a:t>
            </a:r>
          </a:p>
          <a:p>
            <a:pPr marL="971550" lvl="1" indent="-514350">
              <a:buFont typeface="+mj-lt"/>
              <a:buAutoNum type="romanUcPeriod"/>
            </a:pPr>
            <a:r>
              <a:rPr lang="en-US" sz="2000" dirty="0">
                <a:latin typeface="Bell MT" panose="02020503060305020303" pitchFamily="18" charset="0"/>
              </a:rPr>
              <a:t>Setting up the code editor.</a:t>
            </a:r>
          </a:p>
          <a:p>
            <a:pPr marL="971550" lvl="1" indent="-514350">
              <a:buFont typeface="+mj-lt"/>
              <a:buAutoNum type="romanUcPeriod"/>
            </a:pPr>
            <a:r>
              <a:rPr lang="en-US" sz="2000" dirty="0">
                <a:latin typeface="Bell MT" panose="02020503060305020303" pitchFamily="18" charset="0"/>
              </a:rPr>
              <a:t>AutoEDA using Dtale.</a:t>
            </a:r>
          </a:p>
          <a:p>
            <a:pPr marL="971550" lvl="1" indent="-514350">
              <a:buFont typeface="+mj-lt"/>
              <a:buAutoNum type="romanUcPeriod"/>
            </a:pPr>
            <a:r>
              <a:rPr lang="en-US" sz="2000" dirty="0">
                <a:latin typeface="Bell MT" panose="02020503060305020303" pitchFamily="18" charset="0"/>
              </a:rPr>
              <a:t>Developing Web Apps using Streamlit.</a:t>
            </a:r>
          </a:p>
          <a:p>
            <a:pPr marL="971550" lvl="1" indent="-514350">
              <a:buFont typeface="+mj-lt"/>
              <a:buAutoNum type="romanUcPeriod"/>
            </a:pPr>
            <a:r>
              <a:rPr lang="en-US" sz="2000" dirty="0">
                <a:latin typeface="Bell MT" panose="02020503060305020303" pitchFamily="18" charset="0"/>
              </a:rPr>
              <a:t>Experimentation and Development of ML pipeline using </a:t>
            </a:r>
            <a:r>
              <a:rPr lang="en-US" sz="2000" dirty="0" err="1">
                <a:latin typeface="Bell MT" panose="02020503060305020303" pitchFamily="18" charset="0"/>
              </a:rPr>
              <a:t>PyCaret</a:t>
            </a:r>
            <a:r>
              <a:rPr lang="en-US" sz="2000" dirty="0">
                <a:latin typeface="Bell MT" panose="02020503060305020303" pitchFamily="18" charset="0"/>
              </a:rPr>
              <a:t>.</a:t>
            </a:r>
          </a:p>
          <a:p>
            <a:pPr marL="971550" lvl="1" indent="-514350">
              <a:buFont typeface="+mj-lt"/>
              <a:buAutoNum type="romanUcPeriod"/>
            </a:pPr>
            <a:endParaRPr lang="en-US" sz="1800" dirty="0">
              <a:latin typeface="Bell MT" panose="02020503060305020303" pitchFamily="18" charset="0"/>
            </a:endParaRPr>
          </a:p>
          <a:p>
            <a:pPr marL="514350" indent="-514350">
              <a:buFont typeface="+mj-lt"/>
              <a:buAutoNum type="arabicPeriod"/>
            </a:pPr>
            <a:r>
              <a:rPr lang="en-US" b="1" dirty="0">
                <a:latin typeface="Bell MT" panose="02020503060305020303" pitchFamily="18" charset="0"/>
              </a:rPr>
              <a:t>Session – 2</a:t>
            </a:r>
          </a:p>
          <a:p>
            <a:pPr marL="971550" lvl="1" indent="-514350">
              <a:buFont typeface="+mj-lt"/>
              <a:buAutoNum type="romanUcPeriod"/>
            </a:pPr>
            <a:r>
              <a:rPr lang="en-US" sz="2000" dirty="0">
                <a:latin typeface="Bell MT" panose="02020503060305020303" pitchFamily="18" charset="0"/>
              </a:rPr>
              <a:t>Deploying ML pipeline and Models using Fast API.</a:t>
            </a:r>
          </a:p>
          <a:p>
            <a:pPr marL="971550" lvl="1" indent="-514350">
              <a:buFont typeface="+mj-lt"/>
              <a:buAutoNum type="romanUcPeriod"/>
            </a:pPr>
            <a:r>
              <a:rPr lang="en-US" sz="2000" dirty="0">
                <a:latin typeface="Bell MT" panose="02020503060305020303" pitchFamily="18" charset="0"/>
              </a:rPr>
              <a:t>Containerization using Docker.</a:t>
            </a:r>
          </a:p>
          <a:p>
            <a:pPr marL="971550" lvl="1" indent="-514350">
              <a:buFont typeface="+mj-lt"/>
              <a:buAutoNum type="romanUcPeriod"/>
            </a:pPr>
            <a:endParaRPr lang="en-US" dirty="0"/>
          </a:p>
        </p:txBody>
      </p:sp>
    </p:spTree>
    <p:extLst>
      <p:ext uri="{BB962C8B-B14F-4D97-AF65-F5344CB8AC3E}">
        <p14:creationId xmlns:p14="http://schemas.microsoft.com/office/powerpoint/2010/main" val="3967727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969F-A937-8953-9ED1-F4773F85B3D0}"/>
              </a:ext>
            </a:extLst>
          </p:cNvPr>
          <p:cNvSpPr>
            <a:spLocks noGrp="1"/>
          </p:cNvSpPr>
          <p:nvPr>
            <p:ph type="title"/>
          </p:nvPr>
        </p:nvSpPr>
        <p:spPr>
          <a:xfrm>
            <a:off x="760563" y="2607993"/>
            <a:ext cx="10515600" cy="1325563"/>
          </a:xfrm>
        </p:spPr>
        <p:txBody>
          <a:bodyPr/>
          <a:lstStyle/>
          <a:p>
            <a:pPr algn="ctr"/>
            <a:r>
              <a:rPr lang="en-US" sz="6600" b="1" dirty="0">
                <a:solidFill>
                  <a:schemeClr val="bg1"/>
                </a:solidFill>
                <a:latin typeface="Bell MT" panose="02020503060305020303" pitchFamily="18" charset="0"/>
              </a:rPr>
              <a:t>Demo</a:t>
            </a:r>
            <a:endParaRPr lang="en-US" b="1" dirty="0">
              <a:solidFill>
                <a:schemeClr val="bg1"/>
              </a:solidFill>
              <a:latin typeface="Bell MT" panose="02020503060305020303" pitchFamily="18" charset="0"/>
            </a:endParaRPr>
          </a:p>
        </p:txBody>
      </p:sp>
    </p:spTree>
    <p:extLst>
      <p:ext uri="{BB962C8B-B14F-4D97-AF65-F5344CB8AC3E}">
        <p14:creationId xmlns:p14="http://schemas.microsoft.com/office/powerpoint/2010/main" val="2378893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969F-A937-8953-9ED1-F4773F85B3D0}"/>
              </a:ext>
            </a:extLst>
          </p:cNvPr>
          <p:cNvSpPr>
            <a:spLocks noGrp="1"/>
          </p:cNvSpPr>
          <p:nvPr>
            <p:ph type="title"/>
          </p:nvPr>
        </p:nvSpPr>
        <p:spPr>
          <a:xfrm>
            <a:off x="760563" y="2607993"/>
            <a:ext cx="10515600" cy="1325563"/>
          </a:xfrm>
        </p:spPr>
        <p:txBody>
          <a:bodyPr/>
          <a:lstStyle/>
          <a:p>
            <a:pPr algn="ctr"/>
            <a:r>
              <a:rPr lang="en-US" sz="6600" b="1" dirty="0">
                <a:solidFill>
                  <a:schemeClr val="bg1"/>
                </a:solidFill>
                <a:latin typeface="Bell MT" panose="02020503060305020303" pitchFamily="18" charset="0"/>
              </a:rPr>
              <a:t>Questions ?</a:t>
            </a:r>
            <a:endParaRPr lang="en-US" b="1" dirty="0">
              <a:solidFill>
                <a:schemeClr val="bg1"/>
              </a:solidFill>
              <a:latin typeface="Bell MT" panose="02020503060305020303" pitchFamily="18" charset="0"/>
            </a:endParaRPr>
          </a:p>
        </p:txBody>
      </p:sp>
    </p:spTree>
    <p:extLst>
      <p:ext uri="{BB962C8B-B14F-4D97-AF65-F5344CB8AC3E}">
        <p14:creationId xmlns:p14="http://schemas.microsoft.com/office/powerpoint/2010/main" val="4097771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969F-A937-8953-9ED1-F4773F85B3D0}"/>
              </a:ext>
            </a:extLst>
          </p:cNvPr>
          <p:cNvSpPr>
            <a:spLocks noGrp="1"/>
          </p:cNvSpPr>
          <p:nvPr>
            <p:ph type="title"/>
          </p:nvPr>
        </p:nvSpPr>
        <p:spPr>
          <a:xfrm>
            <a:off x="-858688" y="509587"/>
            <a:ext cx="8345337" cy="925782"/>
          </a:xfrm>
        </p:spPr>
        <p:txBody>
          <a:bodyPr>
            <a:noAutofit/>
          </a:bodyPr>
          <a:lstStyle/>
          <a:p>
            <a:pPr algn="ctr"/>
            <a:r>
              <a:rPr lang="en-US" sz="6000" b="1" dirty="0">
                <a:solidFill>
                  <a:schemeClr val="bg1"/>
                </a:solidFill>
                <a:latin typeface="Bell MT" panose="02020503060305020303" pitchFamily="18" charset="0"/>
              </a:rPr>
              <a:t>Our Philosophy</a:t>
            </a:r>
            <a:endParaRPr lang="en-US" b="1" dirty="0">
              <a:solidFill>
                <a:schemeClr val="bg1"/>
              </a:solidFill>
              <a:latin typeface="Bell MT" panose="02020503060305020303" pitchFamily="18" charset="0"/>
            </a:endParaRPr>
          </a:p>
        </p:txBody>
      </p:sp>
      <p:sp>
        <p:nvSpPr>
          <p:cNvPr id="3" name="Content Placeholder 2">
            <a:extLst>
              <a:ext uri="{FF2B5EF4-FFF2-40B4-BE49-F238E27FC236}">
                <a16:creationId xmlns:a16="http://schemas.microsoft.com/office/drawing/2014/main" id="{0E6719B7-AB6C-ED8E-1264-3F3C06446308}"/>
              </a:ext>
            </a:extLst>
          </p:cNvPr>
          <p:cNvSpPr>
            <a:spLocks noGrp="1"/>
          </p:cNvSpPr>
          <p:nvPr>
            <p:ph idx="1"/>
          </p:nvPr>
        </p:nvSpPr>
        <p:spPr>
          <a:xfrm>
            <a:off x="838200" y="1997075"/>
            <a:ext cx="10515600" cy="4351338"/>
          </a:xfrm>
        </p:spPr>
        <p:txBody>
          <a:bodyPr>
            <a:normAutofit/>
          </a:bodyPr>
          <a:lstStyle/>
          <a:p>
            <a:pPr marL="0" indent="0">
              <a:buNone/>
            </a:pPr>
            <a:r>
              <a:rPr lang="en-US" sz="3200" dirty="0">
                <a:solidFill>
                  <a:schemeClr val="bg1"/>
                </a:solidFill>
                <a:latin typeface="Bell MT" panose="02020503060305020303" pitchFamily="18" charset="0"/>
              </a:rPr>
              <a:t>“I would rather have questions that can't be answered than answers that can't be questioned.” </a:t>
            </a:r>
            <a:br>
              <a:rPr lang="en-US" sz="3200" dirty="0">
                <a:solidFill>
                  <a:schemeClr val="bg1"/>
                </a:solidFill>
                <a:latin typeface="Bell MT" panose="02020503060305020303" pitchFamily="18" charset="0"/>
              </a:rPr>
            </a:br>
            <a:r>
              <a:rPr lang="en-US" sz="3200" dirty="0">
                <a:solidFill>
                  <a:schemeClr val="bg1"/>
                </a:solidFill>
                <a:latin typeface="Bell MT" panose="02020503060305020303" pitchFamily="18" charset="0"/>
              </a:rPr>
              <a:t>― Richard Feynman </a:t>
            </a:r>
          </a:p>
        </p:txBody>
      </p:sp>
    </p:spTree>
    <p:extLst>
      <p:ext uri="{BB962C8B-B14F-4D97-AF65-F5344CB8AC3E}">
        <p14:creationId xmlns:p14="http://schemas.microsoft.com/office/powerpoint/2010/main" val="265843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969F-A937-8953-9ED1-F4773F85B3D0}"/>
              </a:ext>
            </a:extLst>
          </p:cNvPr>
          <p:cNvSpPr>
            <a:spLocks noGrp="1"/>
          </p:cNvSpPr>
          <p:nvPr>
            <p:ph type="title"/>
          </p:nvPr>
        </p:nvSpPr>
        <p:spPr>
          <a:xfrm>
            <a:off x="760563" y="2607993"/>
            <a:ext cx="10515600" cy="1325563"/>
          </a:xfrm>
        </p:spPr>
        <p:txBody>
          <a:bodyPr/>
          <a:lstStyle/>
          <a:p>
            <a:pPr algn="ctr"/>
            <a:r>
              <a:rPr lang="en-US" sz="6600" b="1" dirty="0">
                <a:solidFill>
                  <a:schemeClr val="bg1"/>
                </a:solidFill>
                <a:latin typeface="Bell MT" panose="02020503060305020303" pitchFamily="18" charset="0"/>
              </a:rPr>
              <a:t>Session - 1</a:t>
            </a:r>
            <a:endParaRPr lang="en-US" b="1" dirty="0">
              <a:solidFill>
                <a:schemeClr val="bg1"/>
              </a:solidFill>
              <a:latin typeface="Bell MT" panose="02020503060305020303" pitchFamily="18" charset="0"/>
            </a:endParaRPr>
          </a:p>
        </p:txBody>
      </p:sp>
    </p:spTree>
    <p:extLst>
      <p:ext uri="{BB962C8B-B14F-4D97-AF65-F5344CB8AC3E}">
        <p14:creationId xmlns:p14="http://schemas.microsoft.com/office/powerpoint/2010/main" val="862973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180DCFE-9067-5BA3-BE17-3C7D961C0FF3}"/>
              </a:ext>
            </a:extLst>
          </p:cNvPr>
          <p:cNvSpPr txBox="1"/>
          <p:nvPr/>
        </p:nvSpPr>
        <p:spPr>
          <a:xfrm>
            <a:off x="9025019" y="2041442"/>
            <a:ext cx="2924090" cy="284607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700" b="0" i="0" u="none" strike="noStrike" kern="1200" dirty="0">
                <a:solidFill>
                  <a:schemeClr val="tx1"/>
                </a:solidFill>
                <a:effectLst/>
                <a:latin typeface="Bell MT" panose="02020503060305020303" pitchFamily="18" charset="0"/>
                <a:ea typeface="+mj-ea"/>
                <a:cs typeface="+mj-cs"/>
              </a:rPr>
              <a:t>Setting up the Code Editor</a:t>
            </a:r>
            <a:endParaRPr lang="en-US" sz="3700" kern="1200" dirty="0">
              <a:solidFill>
                <a:schemeClr val="tx1"/>
              </a:solidFill>
              <a:latin typeface="Bell MT" panose="02020503060305020303" pitchFamily="18" charset="0"/>
              <a:ea typeface="+mj-ea"/>
              <a:cs typeface="+mj-cs"/>
            </a:endParaRPr>
          </a:p>
        </p:txBody>
      </p:sp>
      <p:sp>
        <p:nvSpPr>
          <p:cNvPr id="36" name="Rectangle 3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58EBA15-C20B-C829-7A3E-995DA894EE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914" y="1959217"/>
            <a:ext cx="5199954" cy="2599977"/>
          </a:xfrm>
          <a:prstGeom prst="rect">
            <a:avLst/>
          </a:prstGeom>
        </p:spPr>
      </p:pic>
      <p:sp>
        <p:nvSpPr>
          <p:cNvPr id="40" name="Rectangle 3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2437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F8DE3-8B5D-A658-52CE-97661774E326}"/>
              </a:ext>
            </a:extLst>
          </p:cNvPr>
          <p:cNvSpPr>
            <a:spLocks noGrp="1"/>
          </p:cNvSpPr>
          <p:nvPr>
            <p:ph type="title"/>
          </p:nvPr>
        </p:nvSpPr>
        <p:spPr/>
        <p:txBody>
          <a:bodyPr>
            <a:normAutofit/>
          </a:bodyPr>
          <a:lstStyle/>
          <a:p>
            <a:r>
              <a:rPr lang="en-US" sz="3600" b="0" i="0" u="none" strike="noStrike" dirty="0">
                <a:solidFill>
                  <a:srgbClr val="000000"/>
                </a:solidFill>
                <a:effectLst/>
                <a:latin typeface="Bell MT" panose="02020503060305020303" pitchFamily="18" charset="0"/>
              </a:rPr>
              <a:t>Downloading VS Code</a:t>
            </a:r>
            <a:endParaRPr lang="en-US" sz="3600" dirty="0">
              <a:latin typeface="Bell MT" panose="02020503060305020303" pitchFamily="18" charset="0"/>
            </a:endParaRPr>
          </a:p>
        </p:txBody>
      </p:sp>
      <p:sp>
        <p:nvSpPr>
          <p:cNvPr id="7" name="Text Placeholder 6">
            <a:extLst>
              <a:ext uri="{FF2B5EF4-FFF2-40B4-BE49-F238E27FC236}">
                <a16:creationId xmlns:a16="http://schemas.microsoft.com/office/drawing/2014/main" id="{301BCEAF-1CF5-3285-C099-CDB7718DE7E8}"/>
              </a:ext>
            </a:extLst>
          </p:cNvPr>
          <p:cNvSpPr>
            <a:spLocks noGrp="1"/>
          </p:cNvSpPr>
          <p:nvPr>
            <p:ph type="body" idx="1"/>
          </p:nvPr>
        </p:nvSpPr>
        <p:spPr>
          <a:xfrm>
            <a:off x="1217292" y="1486840"/>
            <a:ext cx="10512424" cy="407696"/>
          </a:xfrm>
        </p:spPr>
        <p:txBody>
          <a:bodyPr>
            <a:normAutofit/>
          </a:bodyPr>
          <a:lstStyle/>
          <a:p>
            <a:r>
              <a:rPr lang="en-US" sz="2000" b="0" i="0" u="none" strike="noStrike" dirty="0">
                <a:solidFill>
                  <a:srgbClr val="000000"/>
                </a:solidFill>
                <a:effectLst/>
                <a:latin typeface="Bell MT" panose="02020503060305020303" pitchFamily="18" charset="0"/>
              </a:rPr>
              <a:t>VS Code is a free code editor that can be downloaded from </a:t>
            </a:r>
            <a:r>
              <a:rPr lang="en-US" sz="2000" b="1" i="0" u="none" strike="noStrike" dirty="0">
                <a:solidFill>
                  <a:srgbClr val="000000"/>
                </a:solidFill>
                <a:effectLst/>
                <a:latin typeface="Bell MT" panose="02020503060305020303" pitchFamily="18" charset="0"/>
              </a:rPr>
              <a:t>https://code.visualstudio.com/</a:t>
            </a:r>
            <a:endParaRPr lang="en-US" sz="2000" dirty="0">
              <a:latin typeface="Bell MT" panose="02020503060305020303" pitchFamily="18" charset="0"/>
            </a:endParaRPr>
          </a:p>
        </p:txBody>
      </p:sp>
      <p:sp>
        <p:nvSpPr>
          <p:cNvPr id="8" name="Content Placeholder 7">
            <a:extLst>
              <a:ext uri="{FF2B5EF4-FFF2-40B4-BE49-F238E27FC236}">
                <a16:creationId xmlns:a16="http://schemas.microsoft.com/office/drawing/2014/main" id="{67824662-09EF-1039-7405-2E0835A7B8C9}"/>
              </a:ext>
            </a:extLst>
          </p:cNvPr>
          <p:cNvSpPr>
            <a:spLocks noGrp="1"/>
          </p:cNvSpPr>
          <p:nvPr>
            <p:ph sz="half" idx="2"/>
          </p:nvPr>
        </p:nvSpPr>
        <p:spPr/>
        <p:txBody>
          <a:bodyPr anchor="ctr"/>
          <a:lstStyle/>
          <a:p>
            <a:pPr marL="0" indent="0">
              <a:buNone/>
            </a:pPr>
            <a:r>
              <a:rPr lang="en-US" sz="2400" b="1" i="0" u="none" strike="noStrike" dirty="0">
                <a:solidFill>
                  <a:srgbClr val="000000"/>
                </a:solidFill>
                <a:effectLst/>
                <a:latin typeface="Bell MT" panose="02020503060305020303" pitchFamily="18" charset="0"/>
              </a:rPr>
              <a:t>Benefits:</a:t>
            </a:r>
          </a:p>
          <a:p>
            <a:pPr lvl="1"/>
            <a:r>
              <a:rPr lang="en-US" sz="1800" b="0" i="0" u="none" strike="noStrike" dirty="0">
                <a:solidFill>
                  <a:srgbClr val="000000"/>
                </a:solidFill>
                <a:effectLst/>
                <a:latin typeface="Bell MT" panose="02020503060305020303" pitchFamily="18" charset="0"/>
              </a:rPr>
              <a:t>Lightweight.</a:t>
            </a:r>
            <a:endParaRPr lang="en-US" sz="1800" dirty="0">
              <a:latin typeface="Bell MT" panose="02020503060305020303" pitchFamily="18" charset="0"/>
            </a:endParaRPr>
          </a:p>
          <a:p>
            <a:pPr lvl="1"/>
            <a:r>
              <a:rPr lang="en-US" sz="1800" b="0" i="0" u="none" strike="noStrike" dirty="0">
                <a:solidFill>
                  <a:srgbClr val="000000"/>
                </a:solidFill>
                <a:effectLst/>
                <a:latin typeface="Bell MT" panose="02020503060305020303" pitchFamily="18" charset="0"/>
              </a:rPr>
              <a:t>Has an extensive library of extensions.</a:t>
            </a:r>
            <a:endParaRPr lang="en-US" sz="1800" dirty="0">
              <a:latin typeface="Bell MT" panose="02020503060305020303" pitchFamily="18" charset="0"/>
            </a:endParaRPr>
          </a:p>
          <a:p>
            <a:pPr lvl="1"/>
            <a:r>
              <a:rPr lang="en-US" sz="1800" b="0" i="0" u="none" strike="noStrike" dirty="0">
                <a:solidFill>
                  <a:srgbClr val="000000"/>
                </a:solidFill>
                <a:effectLst/>
                <a:latin typeface="Bell MT" panose="02020503060305020303" pitchFamily="18" charset="0"/>
              </a:rPr>
              <a:t>Highly Customizable.</a:t>
            </a:r>
            <a:endParaRPr lang="en-US" sz="1800" dirty="0">
              <a:latin typeface="Bell MT" panose="02020503060305020303" pitchFamily="18" charset="0"/>
            </a:endParaRPr>
          </a:p>
          <a:p>
            <a:pPr lvl="1"/>
            <a:r>
              <a:rPr lang="en-US" sz="1800" b="0" i="0" u="none" strike="noStrike" dirty="0">
                <a:solidFill>
                  <a:srgbClr val="000000"/>
                </a:solidFill>
                <a:effectLst/>
                <a:latin typeface="Bell MT" panose="02020503060305020303" pitchFamily="18" charset="0"/>
              </a:rPr>
              <a:t>Comes with version control integration options. </a:t>
            </a:r>
            <a:endParaRPr lang="en-US" sz="1800" dirty="0">
              <a:latin typeface="Bell MT" panose="02020503060305020303" pitchFamily="18" charset="0"/>
            </a:endParaRPr>
          </a:p>
          <a:p>
            <a:endParaRPr lang="en-US" dirty="0"/>
          </a:p>
        </p:txBody>
      </p:sp>
      <p:pic>
        <p:nvPicPr>
          <p:cNvPr id="12" name="Content Placeholder 11">
            <a:extLst>
              <a:ext uri="{FF2B5EF4-FFF2-40B4-BE49-F238E27FC236}">
                <a16:creationId xmlns:a16="http://schemas.microsoft.com/office/drawing/2014/main" id="{B8A70EE6-08A0-3B79-A8CE-2484EE71B629}"/>
              </a:ext>
            </a:extLst>
          </p:cNvPr>
          <p:cNvPicPr>
            <a:picLocks noGrp="1" noChangeAspect="1"/>
          </p:cNvPicPr>
          <p:nvPr>
            <p:ph sz="quarter" idx="4"/>
          </p:nvPr>
        </p:nvPicPr>
        <p:blipFill>
          <a:blip r:embed="rId2"/>
          <a:stretch>
            <a:fillRect/>
          </a:stretch>
        </p:blipFill>
        <p:spPr>
          <a:xfrm>
            <a:off x="5733762" y="2269575"/>
            <a:ext cx="5696238" cy="3602135"/>
          </a:xfrm>
          <a:effectLst>
            <a:outerShdw blurRad="50800" dist="38100" dir="5400000" algn="t" rotWithShape="0">
              <a:prstClr val="black">
                <a:alpha val="40000"/>
              </a:prstClr>
            </a:outerShdw>
          </a:effectLst>
        </p:spPr>
      </p:pic>
      <p:sp>
        <p:nvSpPr>
          <p:cNvPr id="5" name="Rectangle 4">
            <a:extLst>
              <a:ext uri="{FF2B5EF4-FFF2-40B4-BE49-F238E27FC236}">
                <a16:creationId xmlns:a16="http://schemas.microsoft.com/office/drawing/2014/main" id="{51467BD9-B985-51DD-1F49-DB619BAA43B2}"/>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490B51A-9D6B-C38B-C3F6-6FF09685773E}"/>
              </a:ext>
            </a:extLst>
          </p:cNvPr>
          <p:cNvSpPr/>
          <p:nvPr/>
        </p:nvSpPr>
        <p:spPr>
          <a:xfrm>
            <a:off x="0" y="-22528"/>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0213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F8DE3-8B5D-A658-52CE-97661774E326}"/>
              </a:ext>
            </a:extLst>
          </p:cNvPr>
          <p:cNvSpPr>
            <a:spLocks noGrp="1"/>
          </p:cNvSpPr>
          <p:nvPr>
            <p:ph type="title"/>
          </p:nvPr>
        </p:nvSpPr>
        <p:spPr/>
        <p:txBody>
          <a:bodyPr>
            <a:normAutofit/>
          </a:bodyPr>
          <a:lstStyle/>
          <a:p>
            <a:r>
              <a:rPr lang="en-US" sz="3600" dirty="0">
                <a:latin typeface="Bell MT" panose="02020503060305020303" pitchFamily="18" charset="0"/>
              </a:rPr>
              <a:t>Installing Python Extensions</a:t>
            </a:r>
          </a:p>
        </p:txBody>
      </p:sp>
      <p:pic>
        <p:nvPicPr>
          <p:cNvPr id="14" name="Content Placeholder 13">
            <a:extLst>
              <a:ext uri="{FF2B5EF4-FFF2-40B4-BE49-F238E27FC236}">
                <a16:creationId xmlns:a16="http://schemas.microsoft.com/office/drawing/2014/main" id="{95F78A25-0F3E-8C12-D479-08C63B2A21F8}"/>
              </a:ext>
            </a:extLst>
          </p:cNvPr>
          <p:cNvPicPr>
            <a:picLocks noGrp="1" noChangeAspect="1"/>
          </p:cNvPicPr>
          <p:nvPr>
            <p:ph idx="1"/>
          </p:nvPr>
        </p:nvPicPr>
        <p:blipFill>
          <a:blip r:embed="rId2"/>
          <a:stretch>
            <a:fillRect/>
          </a:stretch>
        </p:blipFill>
        <p:spPr>
          <a:xfrm>
            <a:off x="2758689" y="1690688"/>
            <a:ext cx="6204840" cy="4351338"/>
          </a:xfrm>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BDC5D2CB-60FF-760D-413B-2EC390F6A124}"/>
              </a:ext>
            </a:extLst>
          </p:cNvPr>
          <p:cNvSpPr/>
          <p:nvPr/>
        </p:nvSpPr>
        <p:spPr>
          <a:xfrm>
            <a:off x="2936146" y="2823305"/>
            <a:ext cx="1551964" cy="385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9737B2A9-3894-6206-287A-3B927E7C87B3}"/>
              </a:ext>
            </a:extLst>
          </p:cNvPr>
          <p:cNvSpPr/>
          <p:nvPr/>
        </p:nvSpPr>
        <p:spPr>
          <a:xfrm>
            <a:off x="5085126" y="4510890"/>
            <a:ext cx="3689757" cy="15311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a:extLst>
              <a:ext uri="{FF2B5EF4-FFF2-40B4-BE49-F238E27FC236}">
                <a16:creationId xmlns:a16="http://schemas.microsoft.com/office/drawing/2014/main" id="{ABE2A477-F235-5F16-00F4-1C2D41691D51}"/>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A1E075F6-2DFB-EFA8-AE78-7CD192C9AE04}"/>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5745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4320F96-4FAD-6ECF-417A-CF06DCE0F4C3}"/>
              </a:ext>
            </a:extLst>
          </p:cNvPr>
          <p:cNvPicPr>
            <a:picLocks noGrp="1" noChangeAspect="1"/>
          </p:cNvPicPr>
          <p:nvPr>
            <p:ph idx="1"/>
          </p:nvPr>
        </p:nvPicPr>
        <p:blipFill>
          <a:blip r:embed="rId2"/>
          <a:stretch>
            <a:fillRect/>
          </a:stretch>
        </p:blipFill>
        <p:spPr>
          <a:xfrm>
            <a:off x="2756328" y="1690688"/>
            <a:ext cx="6226338" cy="4351338"/>
          </a:xfrm>
        </p:spPr>
      </p:pic>
      <p:sp>
        <p:nvSpPr>
          <p:cNvPr id="2" name="Title 1">
            <a:extLst>
              <a:ext uri="{FF2B5EF4-FFF2-40B4-BE49-F238E27FC236}">
                <a16:creationId xmlns:a16="http://schemas.microsoft.com/office/drawing/2014/main" id="{7E8F8DE3-8B5D-A658-52CE-97661774E326}"/>
              </a:ext>
            </a:extLst>
          </p:cNvPr>
          <p:cNvSpPr>
            <a:spLocks noGrp="1"/>
          </p:cNvSpPr>
          <p:nvPr>
            <p:ph type="title"/>
          </p:nvPr>
        </p:nvSpPr>
        <p:spPr/>
        <p:txBody>
          <a:bodyPr>
            <a:normAutofit/>
          </a:bodyPr>
          <a:lstStyle/>
          <a:p>
            <a:r>
              <a:rPr lang="en-US" sz="3600" dirty="0">
                <a:latin typeface="Bell MT" panose="02020503060305020303" pitchFamily="18" charset="0"/>
              </a:rPr>
              <a:t>Installing Jupyter Extensions</a:t>
            </a:r>
          </a:p>
        </p:txBody>
      </p:sp>
      <p:sp>
        <p:nvSpPr>
          <p:cNvPr id="9" name="Rectangle 8">
            <a:extLst>
              <a:ext uri="{FF2B5EF4-FFF2-40B4-BE49-F238E27FC236}">
                <a16:creationId xmlns:a16="http://schemas.microsoft.com/office/drawing/2014/main" id="{BDC5D2CB-60FF-760D-413B-2EC390F6A124}"/>
              </a:ext>
            </a:extLst>
          </p:cNvPr>
          <p:cNvSpPr/>
          <p:nvPr/>
        </p:nvSpPr>
        <p:spPr>
          <a:xfrm>
            <a:off x="2936146" y="2202792"/>
            <a:ext cx="1551964" cy="385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9737B2A9-3894-6206-287A-3B927E7C87B3}"/>
              </a:ext>
            </a:extLst>
          </p:cNvPr>
          <p:cNvSpPr/>
          <p:nvPr/>
        </p:nvSpPr>
        <p:spPr>
          <a:xfrm>
            <a:off x="5135460" y="3100789"/>
            <a:ext cx="3689757" cy="11188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a:extLst>
              <a:ext uri="{FF2B5EF4-FFF2-40B4-BE49-F238E27FC236}">
                <a16:creationId xmlns:a16="http://schemas.microsoft.com/office/drawing/2014/main" id="{19810E9E-536E-0AF9-A591-1EC1092361D2}"/>
              </a:ext>
            </a:extLst>
          </p:cNvPr>
          <p:cNvSpPr/>
          <p:nvPr/>
        </p:nvSpPr>
        <p:spPr>
          <a:xfrm>
            <a:off x="0" y="0"/>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8563D524-4F59-D403-74E1-113C7A9D56F1}"/>
              </a:ext>
            </a:extLst>
          </p:cNvPr>
          <p:cNvSpPr/>
          <p:nvPr/>
        </p:nvSpPr>
        <p:spPr>
          <a:xfrm>
            <a:off x="0" y="6564702"/>
            <a:ext cx="12192000" cy="29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5111578"/>
      </p:ext>
    </p:extLst>
  </p:cSld>
  <p:clrMapOvr>
    <a:masterClrMapping/>
  </p:clrMapOvr>
</p:sld>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18e53449-d6b0-478e-9a67-8213070c5149" xsi:nil="true"/>
    <lcf76f155ced4ddcb4097134ff3c332f xmlns="4fabeb22-f4ac-4bad-b153-4d3126959e0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30977231610B848A5088CFF3E4BB173" ma:contentTypeVersion="7" ma:contentTypeDescription="Create a new document." ma:contentTypeScope="" ma:versionID="055d906a9fc198e5ebf29d24f81e92d1">
  <xsd:schema xmlns:xsd="http://www.w3.org/2001/XMLSchema" xmlns:xs="http://www.w3.org/2001/XMLSchema" xmlns:p="http://schemas.microsoft.com/office/2006/metadata/properties" xmlns:ns2="4fabeb22-f4ac-4bad-b153-4d3126959e04" xmlns:ns3="18e53449-d6b0-478e-9a67-8213070c5149" targetNamespace="http://schemas.microsoft.com/office/2006/metadata/properties" ma:root="true" ma:fieldsID="bbb8091031ab23ec744b4c76d31241eb" ns2:_="" ns3:_="">
    <xsd:import namespace="4fabeb22-f4ac-4bad-b153-4d3126959e04"/>
    <xsd:import namespace="18e53449-d6b0-478e-9a67-8213070c5149"/>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abeb22-f4ac-4bad-b153-4d3126959e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9f2ad453-8039-454d-9924-af5dabe89ca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8e53449-d6b0-478e-9a67-8213070c5149"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08026c1f-a3a9-4f44-9272-ac673039f4eb}" ma:internalName="TaxCatchAll" ma:showField="CatchAllData" ma:web="18e53449-d6b0-478e-9a67-8213070c514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FC799F-28BB-4404-B93C-81DF0EC1B711}">
  <ds:schemaRefs>
    <ds:schemaRef ds:uri="http://schemas.microsoft.com/sharepoint/v3/contenttype/forms"/>
  </ds:schemaRefs>
</ds:datastoreItem>
</file>

<file path=customXml/itemProps2.xml><?xml version="1.0" encoding="utf-8"?>
<ds:datastoreItem xmlns:ds="http://schemas.openxmlformats.org/officeDocument/2006/customXml" ds:itemID="{704A1282-1A8F-496C-908E-AB2B3B9E2437}">
  <ds:schemaRefs>
    <ds:schemaRef ds:uri="4fabeb22-f4ac-4bad-b153-4d3126959e04"/>
    <ds:schemaRef ds:uri="http://schemas.microsoft.com/office/2006/metadata/properties"/>
    <ds:schemaRef ds:uri="http://purl.org/dc/elements/1.1/"/>
    <ds:schemaRef ds:uri="http://purl.org/dc/dcmitype/"/>
    <ds:schemaRef ds:uri="http://schemas.microsoft.com/office/2006/documentManagement/types"/>
    <ds:schemaRef ds:uri="http://purl.org/dc/terms/"/>
    <ds:schemaRef ds:uri="http://www.w3.org/XML/1998/namespace"/>
    <ds:schemaRef ds:uri="http://schemas.microsoft.com/office/infopath/2007/PartnerControls"/>
    <ds:schemaRef ds:uri="http://schemas.openxmlformats.org/package/2006/metadata/core-properties"/>
    <ds:schemaRef ds:uri="18e53449-d6b0-478e-9a67-8213070c5149"/>
  </ds:schemaRefs>
</ds:datastoreItem>
</file>

<file path=customXml/itemProps3.xml><?xml version="1.0" encoding="utf-8"?>
<ds:datastoreItem xmlns:ds="http://schemas.openxmlformats.org/officeDocument/2006/customXml" ds:itemID="{B3E85094-BA86-43DD-9AD1-6A79BD802D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abeb22-f4ac-4bad-b153-4d3126959e04"/>
    <ds:schemaRef ds:uri="18e53449-d6b0-478e-9a67-8213070c51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4644</TotalTime>
  <Words>593</Words>
  <Application>Microsoft Office PowerPoint</Application>
  <PresentationFormat>Widescreen</PresentationFormat>
  <Paragraphs>81</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Barlow</vt:lpstr>
      <vt:lpstr>Bell MT</vt:lpstr>
      <vt:lpstr>Calibri</vt:lpstr>
      <vt:lpstr>Calibri Light</vt:lpstr>
      <vt:lpstr>Office Theme</vt:lpstr>
      <vt:lpstr>Advanced Python Workshop</vt:lpstr>
      <vt:lpstr>Motivation</vt:lpstr>
      <vt:lpstr>Workshop Outline</vt:lpstr>
      <vt:lpstr>Our Philosophy</vt:lpstr>
      <vt:lpstr>Session - 1</vt:lpstr>
      <vt:lpstr>PowerPoint Presentation</vt:lpstr>
      <vt:lpstr>Downloading VS Code</vt:lpstr>
      <vt:lpstr>Installing Python Extensions</vt:lpstr>
      <vt:lpstr>Installing Jupyter Extensions</vt:lpstr>
      <vt:lpstr>Jupyter notebooks in VS Code.</vt:lpstr>
      <vt:lpstr>PowerPoint Presentation</vt:lpstr>
      <vt:lpstr>What is Dtale?</vt:lpstr>
      <vt:lpstr>Things you can do with Dtale.</vt:lpstr>
      <vt:lpstr>Things you can do with Dtale.</vt:lpstr>
      <vt:lpstr>Things you can do with Dtale.</vt:lpstr>
      <vt:lpstr>Demo</vt:lpstr>
      <vt:lpstr>PowerPoint Presentation</vt:lpstr>
      <vt:lpstr>What is Streamlit?</vt:lpstr>
      <vt:lpstr>Why use Streamlit?</vt:lpstr>
      <vt:lpstr>Things you can do with Streamlit</vt:lpstr>
      <vt:lpstr>Things you can do with Streamlit</vt:lpstr>
      <vt:lpstr>Things you can do with Streamlit</vt:lpstr>
      <vt:lpstr>Things you can do with Streamlit</vt:lpstr>
      <vt:lpstr>Demo</vt:lpstr>
      <vt:lpstr>PowerPoint Presentation</vt:lpstr>
      <vt:lpstr>What is PyCaret?</vt:lpstr>
      <vt:lpstr>Why use PyCaret?</vt:lpstr>
      <vt:lpstr>Things you can do with PyCaret</vt:lpstr>
      <vt:lpstr>Things you can do with PyCaret</vt:lpstr>
      <vt:lpstr>Demo</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Python Workshop</dc:title>
  <dc:creator>Ahsan Goheer</dc:creator>
  <cp:lastModifiedBy>Ahsan Goheer</cp:lastModifiedBy>
  <cp:revision>29</cp:revision>
  <dcterms:created xsi:type="dcterms:W3CDTF">2022-10-24T10:08:13Z</dcterms:created>
  <dcterms:modified xsi:type="dcterms:W3CDTF">2022-11-02T03:20:11Z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0x010100B30977231610B848A5088CFF3E4BB173</vt:lpwstr>
  </property>
</Properties>
</file>